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5" r:id="rId1"/>
  </p:sldMasterIdLst>
  <p:notesMasterIdLst>
    <p:notesMasterId r:id="rId65"/>
  </p:notesMasterIdLst>
  <p:sldIdLst>
    <p:sldId id="9487" r:id="rId2"/>
    <p:sldId id="9488" r:id="rId3"/>
    <p:sldId id="342" r:id="rId4"/>
    <p:sldId id="393" r:id="rId5"/>
    <p:sldId id="9492" r:id="rId6"/>
    <p:sldId id="395" r:id="rId7"/>
    <p:sldId id="9504" r:id="rId8"/>
    <p:sldId id="396" r:id="rId9"/>
    <p:sldId id="335" r:id="rId10"/>
    <p:sldId id="9508" r:id="rId11"/>
    <p:sldId id="341" r:id="rId12"/>
    <p:sldId id="418" r:id="rId13"/>
    <p:sldId id="326" r:id="rId14"/>
    <p:sldId id="9509" r:id="rId15"/>
    <p:sldId id="9491" r:id="rId16"/>
    <p:sldId id="314" r:id="rId17"/>
    <p:sldId id="323" r:id="rId18"/>
    <p:sldId id="398" r:id="rId19"/>
    <p:sldId id="9473" r:id="rId20"/>
    <p:sldId id="9503" r:id="rId21"/>
    <p:sldId id="412" r:id="rId22"/>
    <p:sldId id="9447" r:id="rId23"/>
    <p:sldId id="375" r:id="rId24"/>
    <p:sldId id="376" r:id="rId25"/>
    <p:sldId id="9494" r:id="rId26"/>
    <p:sldId id="9497" r:id="rId27"/>
    <p:sldId id="9493" r:id="rId28"/>
    <p:sldId id="9498" r:id="rId29"/>
    <p:sldId id="407" r:id="rId30"/>
    <p:sldId id="9506" r:id="rId31"/>
    <p:sldId id="9502" r:id="rId32"/>
    <p:sldId id="275" r:id="rId33"/>
    <p:sldId id="9501" r:id="rId34"/>
    <p:sldId id="9483" r:id="rId35"/>
    <p:sldId id="416" r:id="rId36"/>
    <p:sldId id="402" r:id="rId37"/>
    <p:sldId id="9505" r:id="rId38"/>
    <p:sldId id="9513" r:id="rId39"/>
    <p:sldId id="9500" r:id="rId40"/>
    <p:sldId id="372" r:id="rId41"/>
    <p:sldId id="373" r:id="rId42"/>
    <p:sldId id="374" r:id="rId43"/>
    <p:sldId id="9511" r:id="rId44"/>
    <p:sldId id="9510" r:id="rId45"/>
    <p:sldId id="9496" r:id="rId46"/>
    <p:sldId id="9534" r:id="rId47"/>
    <p:sldId id="9523" r:id="rId48"/>
    <p:sldId id="9522" r:id="rId49"/>
    <p:sldId id="9524" r:id="rId50"/>
    <p:sldId id="9525" r:id="rId51"/>
    <p:sldId id="9532" r:id="rId52"/>
    <p:sldId id="9533" r:id="rId53"/>
    <p:sldId id="9526" r:id="rId54"/>
    <p:sldId id="9535" r:id="rId55"/>
    <p:sldId id="384" r:id="rId56"/>
    <p:sldId id="9536" r:id="rId57"/>
    <p:sldId id="9519" r:id="rId58"/>
    <p:sldId id="9529" r:id="rId59"/>
    <p:sldId id="9520" r:id="rId60"/>
    <p:sldId id="9528" r:id="rId61"/>
    <p:sldId id="9527" r:id="rId62"/>
    <p:sldId id="9507" r:id="rId63"/>
    <p:sldId id="9516" r:id="rId64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67B4B92-D104-437F-9D7F-7A9711107DF6}">
          <p14:sldIdLst>
            <p14:sldId id="9487"/>
            <p14:sldId id="9488"/>
            <p14:sldId id="342"/>
            <p14:sldId id="393"/>
            <p14:sldId id="9492"/>
            <p14:sldId id="395"/>
          </p14:sldIdLst>
        </p14:section>
        <p14:section name="UDT" id="{49E04284-99CC-44B2-8A95-3181023D06BD}">
          <p14:sldIdLst>
            <p14:sldId id="9504"/>
            <p14:sldId id="396"/>
            <p14:sldId id="335"/>
            <p14:sldId id="9508"/>
            <p14:sldId id="341"/>
            <p14:sldId id="418"/>
            <p14:sldId id="326"/>
            <p14:sldId id="9509"/>
            <p14:sldId id="9491"/>
            <p14:sldId id="314"/>
            <p14:sldId id="323"/>
          </p14:sldIdLst>
        </p14:section>
        <p14:section name="Graph" id="{A2FEF692-0F18-4339-B38D-A245EFE220EF}">
          <p14:sldIdLst>
            <p14:sldId id="398"/>
            <p14:sldId id="9473"/>
            <p14:sldId id="9503"/>
            <p14:sldId id="412"/>
            <p14:sldId id="9447"/>
          </p14:sldIdLst>
        </p14:section>
        <p14:section name="Reports" id="{738E037C-CF24-413C-88AA-88D3ADC8B5F3}">
          <p14:sldIdLst>
            <p14:sldId id="375"/>
            <p14:sldId id="376"/>
            <p14:sldId id="9494"/>
            <p14:sldId id="9497"/>
            <p14:sldId id="9493"/>
            <p14:sldId id="9498"/>
            <p14:sldId id="407"/>
          </p14:sldIdLst>
        </p14:section>
        <p14:section name="Additional slides" id="{A29A0DAE-759F-4572-8023-4A13700BE9BA}">
          <p14:sldIdLst>
            <p14:sldId id="9506"/>
            <p14:sldId id="9502"/>
            <p14:sldId id="275"/>
            <p14:sldId id="9501"/>
            <p14:sldId id="9483"/>
            <p14:sldId id="416"/>
            <p14:sldId id="402"/>
            <p14:sldId id="9505"/>
          </p14:sldIdLst>
        </p14:section>
        <p14:section name="Handovers" id="{84B72788-72BC-4D25-A5AB-48624DC96C08}">
          <p14:sldIdLst>
            <p14:sldId id="9513"/>
            <p14:sldId id="9500"/>
            <p14:sldId id="372"/>
            <p14:sldId id="373"/>
            <p14:sldId id="374"/>
            <p14:sldId id="9511"/>
            <p14:sldId id="9510"/>
          </p14:sldIdLst>
        </p14:section>
        <p14:section name="Data Publication" id="{10875D82-E285-4F02-8135-8980FB4E993A}">
          <p14:sldIdLst>
            <p14:sldId id="9496"/>
            <p14:sldId id="9534"/>
            <p14:sldId id="9523"/>
            <p14:sldId id="9522"/>
            <p14:sldId id="9524"/>
            <p14:sldId id="9525"/>
            <p14:sldId id="9532"/>
            <p14:sldId id="9533"/>
            <p14:sldId id="9526"/>
            <p14:sldId id="9535"/>
            <p14:sldId id="384"/>
            <p14:sldId id="9536"/>
            <p14:sldId id="9519"/>
            <p14:sldId id="9529"/>
            <p14:sldId id="9520"/>
            <p14:sldId id="9528"/>
            <p14:sldId id="9527"/>
            <p14:sldId id="9507"/>
            <p14:sldId id="9516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7FD401A-9AFC-CEB2-2E40-A6115EBD7297}" name="Carsten Placke-Yan" initials="CPY" userId="Carsten Placke-Yan" providerId="None"/>
  <p188:author id="{639AA42E-AEF7-5BC6-A619-3DB851885769}" name="Timo  Fockenberg" initials="TF" userId="S::timo.fockenberg@uni-due.de::ca5b5eaa-ed32-423f-b93f-7fe16104f67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3"/>
    <a:srgbClr val="0432FF"/>
    <a:srgbClr val="2E316C"/>
    <a:srgbClr val="E9EBF5"/>
    <a:srgbClr val="4C0B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Designformatvorlage 1 - Akz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944" autoAdjust="0"/>
    <p:restoredTop sz="93325" autoAdjust="0"/>
  </p:normalViewPr>
  <p:slideViewPr>
    <p:cSldViewPr snapToGrid="0">
      <p:cViewPr varScale="1">
        <p:scale>
          <a:sx n="59" d="100"/>
          <a:sy n="59" d="100"/>
        </p:scale>
        <p:origin x="696" y="5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0" d="100"/>
          <a:sy n="60" d="100"/>
        </p:scale>
        <p:origin x="2525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41ABD12-B764-4614-BC86-391BAE625E29}" type="datetimeFigureOut">
              <a:rPr lang="de-DE" smtClean="0"/>
              <a:t>22.09.2026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D428B1-2554-491D-B226-BCE32FA91880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47536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3086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140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436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8332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58156-97A1-3A55-3E8D-397640DB2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8C674E5-3241-9B1F-82E8-5B4201CCA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E91FC57-BA6F-F214-E265-0721D00F21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F1D86E9-471B-6AEA-E78E-DC0917200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9592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4527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6DAC6-229D-571B-8216-FA60D7404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A627E8-4271-5BE2-CBB5-530E751509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F7AF0C-6614-19DB-0394-7757E54CB3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A8C277-DC35-D698-5A52-79A713CF21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83105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8232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55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78399-18FE-43AD-6AA8-D31B175D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99BEAFF-26B5-8340-2FF0-AA3A3A35BC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0E6A9DB-25EC-68D0-1319-A367E224D5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485F7A-C920-8AA8-B67B-14F2C8539A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43112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90455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8DB73B-AF3A-1835-FA9D-B68955304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B07339-63C9-430A-AF89-0FCBF3E4E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4A8014-9926-9364-F30D-C09E8F0A94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38ADE9-DD05-B88E-1517-FAD15D438E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3257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94273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AFF62-FAE7-B231-82A8-9756B55A3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919D529-A028-1B60-3130-280C5F6BC0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23425BD-473B-6EE0-4501-B2A8FC9C11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D4A1A3-12A2-04AC-5769-D077B7C2FE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28699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7033ED-40B8-0059-E8AF-56D82B4F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F29CCB6-CBD9-B5F6-3873-688EEC7E2A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9240E7D-4109-479A-164C-32AB6260A8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E75FBD0-131C-6578-8290-27476D5E1F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705498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52693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707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5583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7EA1C-0365-F2DA-88F8-0BF67546F5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7DD7E4-41F2-EED6-2FF8-5621187CE4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A06659-81F4-B005-F66F-9454A38D33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17DB6-A02B-4007-A8A6-6B63FA08DA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4306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AFDC27-BCC6-DFC4-24D7-7F13662E6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158B2D6-EB7D-84A9-A889-F38BE17A8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0E716E3-F063-9286-A435-86E40F7E77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9952087-7355-38D0-93FD-FA71343058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87598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327840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43430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7101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583430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5699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25175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8B12C-6788-8E1F-3BC1-CF13A8EC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0BA6D25-1752-CD72-DC3F-71118D0873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9EFDAE56-C926-C9DB-29AC-D8E407ACF51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39030D7-EF8E-B785-8541-59489D4121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799485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1AEB3-C073-F163-AE86-A0551AD7D7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AF62347-91E4-9863-D0BE-BB8A59061F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DBB246D-A3C9-A599-F05C-C9852AC8BA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9EFB51-A90F-49BC-CC74-3732CAC33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476909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https://qr.io/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092490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8210C-6A99-4A51-3784-5C1B1E2E4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8BB366-D483-F899-67CC-A2D714B732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E674D1F-7ED5-6112-8100-886F9ACA94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B4C0C5A-B578-310B-22D7-0260FA2867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52956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3F62A-9003-6018-5370-9D31A2EABF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229B59B-4F0A-ECD5-4F35-644BA9FDD9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25D6815-0CDA-EE20-8110-F054C8BB13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CD72491-7D9F-B95E-45E2-798AB741FE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16411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91402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697288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3954425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43298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026652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5BD81-514B-3096-4584-7827EF5CD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7092E98-31DC-43A2-2D12-DEC8BB3375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EFC7520-9170-9398-CDE7-FB6D6F311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EDD319F-9C10-D37F-0B8C-7DC547D0EA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596095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129D6-F0FE-580B-5C73-C7714A425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40B5055A-B71D-8B0E-4B5F-5E44146550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64884A4C-AC5D-F5EE-D4B2-002D3F3447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06DAC22-19B6-6503-0815-9CB280F81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008457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90FD6-C5C5-B1BB-D208-4525E767F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E68DF46-00F0-3F5C-94E8-041010C48D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77CF638-6AF0-E17D-5140-0080337A2A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8171574-0A47-349E-C0B5-9AA892C349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39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64834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770527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870528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9708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73052-C385-C9A0-A8D7-54FD1DDDCB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C528C7-18B5-4274-0FB9-53D7F612AE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B78B62-D168-4BCB-D53C-544231278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215C6-B2DA-0E09-4EF6-750925F19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036690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473DF-45BC-F35A-8122-9DFB37333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0C772CA-DFC2-61D4-D259-82A721354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AE204A0-D825-5154-B99D-9D0A714663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2F9985-A9B9-D23D-13FD-F45FB81EA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1719950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9B1B5-7601-22E7-1902-C124AD0DE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335AB9FD-9A72-445A-4BC3-8371FE82E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CBCEA8D-88F5-EFB7-9DB0-2C36053608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E7A2DC0-4CA3-157A-291B-1BEAC73525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005498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F4F4F-8A82-8993-2E9D-C8C5D425F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99CA8A2C-0BBE-6C16-3556-8B2E5D36F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DFEFC97-A4F0-6A97-0939-CCC9076002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379A745-4555-E425-235B-FB589CCE88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D428B1-2554-491D-B226-BCE32FA91880}" type="slidenum">
              <a:rPr lang="de-DE" smtClean="0"/>
              <a:t>46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41223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1682D1-542A-5CBF-21B8-F753B7A3B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478D4F-C736-A57D-1B9B-C334C9F68F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FCC3F9-DBB6-E169-DAC1-B0DCF7D10D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49AC66-1055-2E91-522F-7A417B99D6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149623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62126-9EDC-7A2B-DFDA-67392A888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667E33-88CA-B0B1-685D-002AA10DD4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8B7A2D-B663-3EB9-8560-983EF68ABA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65513E-3E23-8365-DB46-4BDD7F111A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337359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00EE8-DA41-4970-7F16-40C19A9355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471089-412C-7964-4AF6-773FFAFA9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1987F6-A23F-C79B-981B-132C44CDEB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E3F98-0E7A-287E-A54F-82F80592F0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950071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B61DAF-6DC5-CCE8-E7C1-3EB4F05D9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A1FDEC-7EB3-2F41-66C9-B3D0F39EC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6099AF-F4DB-E449-1BCB-5316B949A6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9E15B-1062-0599-C5B2-221E36F9C2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704287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426DF6-8A16-1253-326B-452B85104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4EFB7B-E11E-9F5A-CAD9-AAC93FB5FE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04BAD0-026A-131F-E1A0-F0B77B31D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FF43E-232C-E832-7455-F6511DDEA2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737343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B97A09-14FA-257F-3BBD-A4EAD7EF0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B341F8-35E0-FC91-4277-61EEECB6EB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AAF046-D18A-980A-B906-EDA159531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19C9C3-DF6C-4F4F-3289-E8905DD177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24918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CF380-45C0-DD27-2EC2-58FD17A97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6AF06C-A0B6-F7F5-445B-A62F77CE9A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66376F-9E3C-07A6-A6F6-95DFF11D3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2838A7-7423-36D6-4566-48CAECE99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2750719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008552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816976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1E224C-F6AE-7EED-AB31-2C17E104F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3D59B6-26D5-2FE7-2B7C-165E03D2C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EB775C-96DD-B1E9-6BB8-1E934021F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B01CF7-5CFD-34EF-2A1E-AC5FBFB749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987517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C1CB6-5FCC-9F90-1A5E-5AF4704FEF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9F7C5C-09B5-F04D-A7BD-B9E04C6B6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23716D-B0F2-3282-AF20-5189AEDA62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6CE283-2C89-80A6-3220-DFEB588FD1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9862966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E8A935-0CAD-315A-C1C3-CDB991F89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D21C5B-EA43-97ED-5D9F-5937BA08475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699424-8E11-B4F4-C92F-89F20E138C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4B448-7970-000C-9B4C-1D15075F56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0416033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F9803-5757-CECB-F7FF-1932949D8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4FA9A8-5335-7552-E422-EEE69D4F8E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5D2618-A3C5-A1E9-0DCD-34509619E1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B263B-2F2E-F56A-1C33-2AD5C75242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5804043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6005A-CAB0-34AE-51C2-59BA56F5B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A3635C-37C6-7764-C9A5-EAEA070A9A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620CCB-5F02-1378-D672-4FFF412DD7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4D86A-C0CC-AD55-3BED-F700B9ADBD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44944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835F57-A650-F5F1-F168-03733DB5FD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F98887-0FE8-9DCD-ED6E-A07A53ED63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6B7825-A47E-8615-8D70-66C84C67D6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F03F18-E7AE-9301-AF2B-FF258F5552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8936392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36648F-E2D1-54AD-5DEC-5261B64560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05D635-4B88-6A0D-26B2-EC6B4A61B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13D663-0B25-0F9B-0BA2-817B464AEA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https://qr.io/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9242BC-82C9-2913-0A6B-281D93AEA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8438954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8F499-9041-C4C7-CDF6-02B6999DF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39D0CF-BB93-FB87-399F-DB3E62B1D8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7A7912-6255-AF51-B42C-485BBE4FDC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A2811D-675D-5D10-8C07-5BBD6E9E2A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9A045E6-D734-4DB2-BEE5-DF972DD20CA2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940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BA9088F-A54C-9918-177B-3ABD7F345A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00" y="5723436"/>
            <a:ext cx="1308322" cy="436108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DCA215A-4297-0523-5253-A9439B90D5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9"/>
          <a:stretch/>
        </p:blipFill>
        <p:spPr>
          <a:xfrm>
            <a:off x="7504917" y="5734145"/>
            <a:ext cx="1965279" cy="44465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A5B8D760-E6EB-7162-3722-8B1DEC48DA5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53" y="5695887"/>
            <a:ext cx="467372" cy="467372"/>
          </a:xfrm>
          <a:prstGeom prst="rect">
            <a:avLst/>
          </a:prstGeom>
        </p:spPr>
      </p:pic>
      <p:pic>
        <p:nvPicPr>
          <p:cNvPr id="40" name="Grafik 17">
            <a:extLst>
              <a:ext uri="{FF2B5EF4-FFF2-40B4-BE49-F238E27FC236}">
                <a16:creationId xmlns:a16="http://schemas.microsoft.com/office/drawing/2014/main" id="{350831FB-2888-4F0D-8E35-79EF011E1879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7"/>
          <a:stretch/>
        </p:blipFill>
        <p:spPr>
          <a:xfrm>
            <a:off x="5165392" y="5723436"/>
            <a:ext cx="1053228" cy="495821"/>
          </a:xfrm>
          <a:prstGeom prst="rect">
            <a:avLst/>
          </a:prstGeom>
        </p:spPr>
      </p:pic>
      <p:pic>
        <p:nvPicPr>
          <p:cNvPr id="41" name="Grafik 34">
            <a:extLst>
              <a:ext uri="{FF2B5EF4-FFF2-40B4-BE49-F238E27FC236}">
                <a16:creationId xmlns:a16="http://schemas.microsoft.com/office/drawing/2014/main" id="{4722DF14-D490-9E34-B514-5C509D9762DC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r="2523"/>
          <a:stretch/>
        </p:blipFill>
        <p:spPr>
          <a:xfrm>
            <a:off x="6423205" y="5657383"/>
            <a:ext cx="895434" cy="536322"/>
          </a:xfrm>
          <a:prstGeom prst="rect">
            <a:avLst/>
          </a:prstGeom>
        </p:spPr>
      </p:pic>
      <p:pic>
        <p:nvPicPr>
          <p:cNvPr id="42" name="Grafik 45">
            <a:extLst>
              <a:ext uri="{FF2B5EF4-FFF2-40B4-BE49-F238E27FC236}">
                <a16:creationId xmlns:a16="http://schemas.microsoft.com/office/drawing/2014/main" id="{0C51EFDE-B1AB-3968-BCF7-449122D4C71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746" y="5806312"/>
            <a:ext cx="1806111" cy="370791"/>
          </a:xfrm>
          <a:prstGeom prst="rect">
            <a:avLst/>
          </a:prstGeom>
        </p:spPr>
      </p:pic>
      <p:grpSp>
        <p:nvGrpSpPr>
          <p:cNvPr id="43" name="Gruppieren 5">
            <a:extLst>
              <a:ext uri="{FF2B5EF4-FFF2-40B4-BE49-F238E27FC236}">
                <a16:creationId xmlns:a16="http://schemas.microsoft.com/office/drawing/2014/main" id="{CCFC8C10-445A-EE69-5944-E308104A08D4}"/>
              </a:ext>
            </a:extLst>
          </p:cNvPr>
          <p:cNvGrpSpPr/>
          <p:nvPr userDrawn="1"/>
        </p:nvGrpSpPr>
        <p:grpSpPr>
          <a:xfrm>
            <a:off x="2533397" y="5737613"/>
            <a:ext cx="881847" cy="426358"/>
            <a:chOff x="25773148" y="457686"/>
            <a:chExt cx="3954145" cy="1779485"/>
          </a:xfrm>
        </p:grpSpPr>
        <p:sp>
          <p:nvSpPr>
            <p:cNvPr id="44" name="Rechteck 3">
              <a:extLst>
                <a:ext uri="{FF2B5EF4-FFF2-40B4-BE49-F238E27FC236}">
                  <a16:creationId xmlns:a16="http://schemas.microsoft.com/office/drawing/2014/main" id="{77EFADCF-74C3-B78E-59BC-0021AE4F65D3}"/>
                </a:ext>
              </a:extLst>
            </p:cNvPr>
            <p:cNvSpPr/>
            <p:nvPr/>
          </p:nvSpPr>
          <p:spPr>
            <a:xfrm>
              <a:off x="25834019" y="511425"/>
              <a:ext cx="3027286" cy="98002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081B5F33-D62B-D10B-015C-AAF7C4C76A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00"/>
            <a:stretch/>
          </p:blipFill>
          <p:spPr>
            <a:xfrm>
              <a:off x="25773148" y="457686"/>
              <a:ext cx="3954145" cy="1779485"/>
            </a:xfrm>
            <a:prstGeom prst="rect">
              <a:avLst/>
            </a:prstGeom>
          </p:spPr>
        </p:pic>
      </p:grpSp>
      <p:pic>
        <p:nvPicPr>
          <p:cNvPr id="46" name="Grafik 34">
            <a:extLst>
              <a:ext uri="{FF2B5EF4-FFF2-40B4-BE49-F238E27FC236}">
                <a16:creationId xmlns:a16="http://schemas.microsoft.com/office/drawing/2014/main" id="{9A5EA96A-3C6B-A42C-D43A-25FDAC18042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8" y="5602670"/>
            <a:ext cx="1081823" cy="58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324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Untertitel 2">
            <a:extLst>
              <a:ext uri="{FF2B5EF4-FFF2-40B4-BE49-F238E27FC236}">
                <a16:creationId xmlns:a16="http://schemas.microsoft.com/office/drawing/2014/main" id="{131D0F5F-F6B4-34EB-3E55-D904C29B49B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9E5F6B3-1748-86DD-7313-B89ADEC487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1600" y="5723436"/>
            <a:ext cx="1308322" cy="436108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B06C513-F3D5-6632-7079-C0FAA89EBB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9"/>
          <a:stretch/>
        </p:blipFill>
        <p:spPr>
          <a:xfrm>
            <a:off x="7504917" y="5734145"/>
            <a:ext cx="1965279" cy="44465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5644660-7A1A-BA6C-6C67-548B3A6C39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053" y="5695887"/>
            <a:ext cx="467372" cy="467372"/>
          </a:xfrm>
          <a:prstGeom prst="rect">
            <a:avLst/>
          </a:prstGeom>
        </p:spPr>
      </p:pic>
      <p:pic>
        <p:nvPicPr>
          <p:cNvPr id="35" name="Grafik 17">
            <a:extLst>
              <a:ext uri="{FF2B5EF4-FFF2-40B4-BE49-F238E27FC236}">
                <a16:creationId xmlns:a16="http://schemas.microsoft.com/office/drawing/2014/main" id="{4BD7F226-E559-BA5F-E361-1EF3E3CB477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37"/>
          <a:stretch/>
        </p:blipFill>
        <p:spPr>
          <a:xfrm>
            <a:off x="5165392" y="5723436"/>
            <a:ext cx="1053228" cy="495821"/>
          </a:xfrm>
          <a:prstGeom prst="rect">
            <a:avLst/>
          </a:prstGeom>
        </p:spPr>
      </p:pic>
      <p:pic>
        <p:nvPicPr>
          <p:cNvPr id="36" name="Grafik 34">
            <a:extLst>
              <a:ext uri="{FF2B5EF4-FFF2-40B4-BE49-F238E27FC236}">
                <a16:creationId xmlns:a16="http://schemas.microsoft.com/office/drawing/2014/main" id="{28B0FA4B-297A-BF24-0E88-289D8A611B9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4" r="2523"/>
          <a:stretch/>
        </p:blipFill>
        <p:spPr>
          <a:xfrm>
            <a:off x="6423205" y="5657383"/>
            <a:ext cx="895434" cy="536322"/>
          </a:xfrm>
          <a:prstGeom prst="rect">
            <a:avLst/>
          </a:prstGeom>
        </p:spPr>
      </p:pic>
      <p:pic>
        <p:nvPicPr>
          <p:cNvPr id="37" name="Grafik 45">
            <a:extLst>
              <a:ext uri="{FF2B5EF4-FFF2-40B4-BE49-F238E27FC236}">
                <a16:creationId xmlns:a16="http://schemas.microsoft.com/office/drawing/2014/main" id="{89BEC2C5-B748-F6DD-7A54-853E405CC28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8746" y="5806312"/>
            <a:ext cx="1806111" cy="370791"/>
          </a:xfrm>
          <a:prstGeom prst="rect">
            <a:avLst/>
          </a:prstGeom>
        </p:spPr>
      </p:pic>
      <p:grpSp>
        <p:nvGrpSpPr>
          <p:cNvPr id="38" name="Gruppieren 5">
            <a:extLst>
              <a:ext uri="{FF2B5EF4-FFF2-40B4-BE49-F238E27FC236}">
                <a16:creationId xmlns:a16="http://schemas.microsoft.com/office/drawing/2014/main" id="{FF4B96AD-C6D9-155F-CF3D-ACF39533A1D7}"/>
              </a:ext>
            </a:extLst>
          </p:cNvPr>
          <p:cNvGrpSpPr/>
          <p:nvPr userDrawn="1"/>
        </p:nvGrpSpPr>
        <p:grpSpPr>
          <a:xfrm>
            <a:off x="2533397" y="5737613"/>
            <a:ext cx="881847" cy="426358"/>
            <a:chOff x="25773148" y="457686"/>
            <a:chExt cx="3954145" cy="1779485"/>
          </a:xfrm>
        </p:grpSpPr>
        <p:sp>
          <p:nvSpPr>
            <p:cNvPr id="39" name="Rechteck 3">
              <a:extLst>
                <a:ext uri="{FF2B5EF4-FFF2-40B4-BE49-F238E27FC236}">
                  <a16:creationId xmlns:a16="http://schemas.microsoft.com/office/drawing/2014/main" id="{D11EF6EC-2415-64F5-3F59-981D37BD67B1}"/>
                </a:ext>
              </a:extLst>
            </p:cNvPr>
            <p:cNvSpPr/>
            <p:nvPr/>
          </p:nvSpPr>
          <p:spPr>
            <a:xfrm>
              <a:off x="25834019" y="511425"/>
              <a:ext cx="3027286" cy="980024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FB736AA7-302F-0F85-8154-E54F32D1A1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100"/>
            <a:stretch/>
          </p:blipFill>
          <p:spPr>
            <a:xfrm>
              <a:off x="25773148" y="457686"/>
              <a:ext cx="3954145" cy="1779485"/>
            </a:xfrm>
            <a:prstGeom prst="rect">
              <a:avLst/>
            </a:prstGeom>
          </p:spPr>
        </p:pic>
      </p:grpSp>
      <p:pic>
        <p:nvPicPr>
          <p:cNvPr id="41" name="Grafik 34">
            <a:extLst>
              <a:ext uri="{FF2B5EF4-FFF2-40B4-BE49-F238E27FC236}">
                <a16:creationId xmlns:a16="http://schemas.microsoft.com/office/drawing/2014/main" id="{C3734F7A-CE02-D455-9FAA-CA20090E050E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8" y="5602670"/>
            <a:ext cx="1081823" cy="58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1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044" userDrawn="1">
          <p15:clr>
            <a:srgbClr val="FBAE40"/>
          </p15:clr>
        </p15:guide>
        <p15:guide id="3" orient="horz" pos="3838" userDrawn="1">
          <p15:clr>
            <a:srgbClr val="FBAE40"/>
          </p15:clr>
        </p15:guide>
        <p15:guide id="4" pos="438" userDrawn="1">
          <p15:clr>
            <a:srgbClr val="FBAE40"/>
          </p15:clr>
        </p15:guide>
        <p15:guide id="5" pos="7242" userDrawn="1">
          <p15:clr>
            <a:srgbClr val="FBAE40"/>
          </p15:clr>
        </p15:guide>
        <p15:guide id="6" orient="horz" pos="3589" userDrawn="1">
          <p15:clr>
            <a:srgbClr val="FBAE40"/>
          </p15:clr>
        </p15:guide>
        <p15:guide id="7" orient="horz" pos="61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">
            <a:extLst>
              <a:ext uri="{FF2B5EF4-FFF2-40B4-BE49-F238E27FC236}">
                <a16:creationId xmlns:a16="http://schemas.microsoft.com/office/drawing/2014/main" id="{E10AE831-2867-F646-83B4-DA810147BE78}"/>
              </a:ext>
            </a:extLst>
          </p:cNvPr>
          <p:cNvSpPr txBox="1"/>
          <p:nvPr userDrawn="1"/>
        </p:nvSpPr>
        <p:spPr>
          <a:xfrm>
            <a:off x="219600" y="6390591"/>
            <a:ext cx="489047" cy="427215"/>
          </a:xfrm>
          <a:prstGeom prst="rect">
            <a:avLst/>
          </a:prstGeom>
          <a:noFill/>
        </p:spPr>
        <p:txBody>
          <a:bodyPr wrap="none" lIns="0" rtlCol="0" anchor="ctr" anchorCtr="0">
            <a:noAutofit/>
          </a:bodyPr>
          <a:lstStyle/>
          <a:p>
            <a:fld id="{C2010D74-AEB2-4A4B-A2EC-3697475144BD}" type="slidenum">
              <a:rPr lang="en-GB" sz="1400" b="0" kern="1200" smtClean="0">
                <a:solidFill>
                  <a:srgbClr val="004C93"/>
                </a:solidFill>
                <a:latin typeface="+mn-lt"/>
                <a:ea typeface="ＭＳ Ｐゴシック" charset="-128"/>
                <a:cs typeface="Calibri" panose="020F0502020204030204" pitchFamily="34" charset="0"/>
              </a:rPr>
              <a:t>‹#›</a:t>
            </a:fld>
            <a:endParaRPr lang="en-GB" sz="1400" b="0" kern="1200" dirty="0">
              <a:solidFill>
                <a:srgbClr val="004C93"/>
              </a:solidFill>
              <a:latin typeface="+mn-lt"/>
              <a:ea typeface="ＭＳ Ｐゴシック" charset="-128"/>
              <a:cs typeface="Calibri" panose="020F0502020204030204" pitchFamily="34" charset="0"/>
            </a:endParaRP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60DD7736-FA16-9041-A930-CE6D748B0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 tIns="36000" bIns="36000">
            <a:noAutofit/>
          </a:bodyPr>
          <a:lstStyle>
            <a:lvl1pPr>
              <a:defRPr lang="de-DE" sz="3600" b="1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 noProof="0" dirty="0"/>
          </a:p>
        </p:txBody>
      </p:sp>
      <p:grpSp>
        <p:nvGrpSpPr>
          <p:cNvPr id="16" name="Area B" hidden="1">
            <a:extLst>
              <a:ext uri="{FF2B5EF4-FFF2-40B4-BE49-F238E27FC236}">
                <a16:creationId xmlns:a16="http://schemas.microsoft.com/office/drawing/2014/main" id="{5F7337AB-AC00-9A4F-AE65-68CE30482C0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17" name="Element_B">
              <a:extLst>
                <a:ext uri="{FF2B5EF4-FFF2-40B4-BE49-F238E27FC236}">
                  <a16:creationId xmlns:a16="http://schemas.microsoft.com/office/drawing/2014/main" id="{C489C6BB-48D0-214E-8C59-0E82FE509984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_B">
              <a:extLst>
                <a:ext uri="{FF2B5EF4-FFF2-40B4-BE49-F238E27FC236}">
                  <a16:creationId xmlns:a16="http://schemas.microsoft.com/office/drawing/2014/main" id="{96CD414C-3C04-2E4A-897D-68B2E774E954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B02</a:t>
              </a:r>
              <a:endParaRPr lang="en-DE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9" name="Area A" hidden="1">
            <a:extLst>
              <a:ext uri="{FF2B5EF4-FFF2-40B4-BE49-F238E27FC236}">
                <a16:creationId xmlns:a16="http://schemas.microsoft.com/office/drawing/2014/main" id="{7643002E-2D77-6840-B933-08975F0106D6}"/>
              </a:ext>
            </a:extLst>
          </p:cNvPr>
          <p:cNvGrpSpPr/>
          <p:nvPr userDrawn="1"/>
        </p:nvGrpSpPr>
        <p:grpSpPr>
          <a:xfrm>
            <a:off x="11407608" y="144000"/>
            <a:ext cx="720000" cy="720000"/>
            <a:chOff x="11448000" y="144000"/>
            <a:chExt cx="720000" cy="720000"/>
          </a:xfrm>
        </p:grpSpPr>
        <p:sp>
          <p:nvSpPr>
            <p:cNvPr id="20" name="Element_A">
              <a:extLst>
                <a:ext uri="{FF2B5EF4-FFF2-40B4-BE49-F238E27FC236}">
                  <a16:creationId xmlns:a16="http://schemas.microsoft.com/office/drawing/2014/main" id="{A7CEC376-494D-C54F-B896-5E66AC180452}"/>
                </a:ext>
              </a:extLst>
            </p:cNvPr>
            <p:cNvSpPr/>
            <p:nvPr/>
          </p:nvSpPr>
          <p:spPr>
            <a:xfrm flipH="1">
              <a:off x="11448000" y="144000"/>
              <a:ext cx="720000" cy="72000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>
              <a:normAutofit/>
            </a:bodyPr>
            <a:lstStyle/>
            <a:p>
              <a:pPr algn="ctr"/>
              <a:endParaRPr lang="de-DE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1" name="Text_A">
              <a:extLst>
                <a:ext uri="{FF2B5EF4-FFF2-40B4-BE49-F238E27FC236}">
                  <a16:creationId xmlns:a16="http://schemas.microsoft.com/office/drawing/2014/main" id="{0BD97176-935F-3D4E-B9A0-3E17388CF2C9}"/>
                </a:ext>
              </a:extLst>
            </p:cNvPr>
            <p:cNvSpPr txBox="1"/>
            <p:nvPr/>
          </p:nvSpPr>
          <p:spPr>
            <a:xfrm>
              <a:off x="11448000" y="288000"/>
              <a:ext cx="720000" cy="432000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rmAutofit/>
            </a:bodyPr>
            <a:lstStyle/>
            <a:p>
              <a:pPr algn="ctr"/>
              <a:r>
                <a:rPr lang="en-US" sz="2000" b="1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A09</a:t>
              </a:r>
              <a:endParaRPr lang="en-DE" sz="20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cxnSp>
        <p:nvCxnSpPr>
          <p:cNvPr id="28" name="Design Element: Line">
            <a:extLst>
              <a:ext uri="{FF2B5EF4-FFF2-40B4-BE49-F238E27FC236}">
                <a16:creationId xmlns:a16="http://schemas.microsoft.com/office/drawing/2014/main" id="{78779EE9-EA30-7A40-A4ED-51C6928F2CBA}"/>
              </a:ext>
            </a:extLst>
          </p:cNvPr>
          <p:cNvCxnSpPr>
            <a:cxnSpLocks/>
          </p:cNvCxnSpPr>
          <p:nvPr userDrawn="1"/>
        </p:nvCxnSpPr>
        <p:spPr>
          <a:xfrm>
            <a:off x="215999" y="6342499"/>
            <a:ext cx="11764994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resentation Details">
            <a:extLst>
              <a:ext uri="{FF2B5EF4-FFF2-40B4-BE49-F238E27FC236}">
                <a16:creationId xmlns:a16="http://schemas.microsoft.com/office/drawing/2014/main" id="{4D7C228A-EAD6-1667-CBEA-C827F0274DC9}"/>
              </a:ext>
            </a:extLst>
          </p:cNvPr>
          <p:cNvSpPr txBox="1"/>
          <p:nvPr userDrawn="1"/>
        </p:nvSpPr>
        <p:spPr>
          <a:xfrm>
            <a:off x="450715" y="6372000"/>
            <a:ext cx="2068198" cy="485999"/>
          </a:xfrm>
          <a:prstGeom prst="rect">
            <a:avLst/>
          </a:prstGeom>
          <a:noFill/>
        </p:spPr>
        <p:txBody>
          <a:bodyPr wrap="none" lIns="90000" rIns="90000" rtlCol="0" anchor="ctr" anchorCtr="0">
            <a:noAutofit/>
          </a:bodyPr>
          <a:lstStyle/>
          <a:p>
            <a:r>
              <a:rPr lang="en-US" sz="1100" b="1" noProof="0" dirty="0">
                <a:solidFill>
                  <a:srgbClr val="004C93"/>
                </a:solidFill>
              </a:rPr>
              <a:t>NFDI-</a:t>
            </a:r>
            <a:r>
              <a:rPr lang="en-US" sz="1100" b="1" noProof="0" dirty="0" err="1">
                <a:solidFill>
                  <a:srgbClr val="004C93"/>
                </a:solidFill>
              </a:rPr>
              <a:t>MatWerk</a:t>
            </a:r>
            <a:r>
              <a:rPr lang="en-US" sz="1100" b="1" noProof="0" dirty="0">
                <a:solidFill>
                  <a:srgbClr val="004C93"/>
                </a:solidFill>
              </a:rPr>
              <a:t> </a:t>
            </a:r>
            <a:r>
              <a:rPr lang="en-US" sz="1100" b="0" noProof="0" dirty="0">
                <a:solidFill>
                  <a:srgbClr val="004C93"/>
                </a:solidFill>
              </a:rPr>
              <a:t>Summer School</a:t>
            </a:r>
          </a:p>
          <a:p>
            <a:r>
              <a:rPr lang="en-US" sz="1100" noProof="0" dirty="0">
                <a:solidFill>
                  <a:srgbClr val="004C93"/>
                </a:solidFill>
              </a:rPr>
              <a:t>22 September 2026</a:t>
            </a:r>
          </a:p>
        </p:txBody>
      </p:sp>
      <p:sp>
        <p:nvSpPr>
          <p:cNvPr id="7" name="References" hidden="1">
            <a:extLst>
              <a:ext uri="{FF2B5EF4-FFF2-40B4-BE49-F238E27FC236}">
                <a16:creationId xmlns:a16="http://schemas.microsoft.com/office/drawing/2014/main" id="{9F55CC67-CB81-B052-1C1C-EF8D44B1F4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69023" y="6362393"/>
            <a:ext cx="5313301" cy="485999"/>
          </a:xfrm>
        </p:spPr>
        <p:txBody>
          <a:bodyPr lIns="36000" tIns="18000" rIns="36000" bIns="0">
            <a:normAutofit/>
          </a:bodyPr>
          <a:lstStyle>
            <a:lvl1pPr marL="0" indent="-228600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 noProof="0" dirty="0"/>
              <a:t>Reference 1</a:t>
            </a:r>
          </a:p>
          <a:p>
            <a:pPr lvl="0"/>
            <a:r>
              <a:rPr lang="en-US" noProof="0" dirty="0"/>
              <a:t>Reference 2</a:t>
            </a:r>
          </a:p>
          <a:p>
            <a:pPr lvl="0"/>
            <a:r>
              <a:rPr lang="en-US" noProof="0" dirty="0"/>
              <a:t>Reference 3</a:t>
            </a:r>
          </a:p>
        </p:txBody>
      </p:sp>
    </p:spTree>
    <p:extLst>
      <p:ext uri="{BB962C8B-B14F-4D97-AF65-F5344CB8AC3E}">
        <p14:creationId xmlns:p14="http://schemas.microsoft.com/office/powerpoint/2010/main" val="268814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0" y="3765550"/>
            <a:ext cx="12192000" cy="30924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12192000" cy="3765550"/>
          </a:xfrm>
          <a:prstGeom prst="rect">
            <a:avLst/>
          </a:prstGeom>
          <a:solidFill>
            <a:srgbClr val="004C93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hteck 10"/>
          <p:cNvSpPr/>
          <p:nvPr userDrawn="1"/>
        </p:nvSpPr>
        <p:spPr>
          <a:xfrm>
            <a:off x="493776" y="742950"/>
            <a:ext cx="11201400" cy="554228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1346200" y="3849688"/>
            <a:ext cx="9448800" cy="16557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rgbClr val="004C93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 dirty="0"/>
              <a:t>Name(s)</a:t>
            </a:r>
          </a:p>
        </p:txBody>
      </p:sp>
      <p:sp>
        <p:nvSpPr>
          <p:cNvPr id="12" name="Titel 1"/>
          <p:cNvSpPr>
            <a:spLocks noGrp="1"/>
          </p:cNvSpPr>
          <p:nvPr>
            <p:ph type="ctrTitle" hasCustomPrompt="1"/>
          </p:nvPr>
        </p:nvSpPr>
        <p:spPr>
          <a:xfrm>
            <a:off x="1337733" y="831853"/>
            <a:ext cx="9450000" cy="2798763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4800" b="1" cap="small" baseline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sz="4400" noProof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Presentation Title</a:t>
            </a:r>
            <a:endParaRPr lang="en-US" noProof="0" dirty="0"/>
          </a:p>
        </p:txBody>
      </p:sp>
      <p:pic>
        <p:nvPicPr>
          <p:cNvPr id="2054" name="Picture 6" descr="Logo Lehrstuhl Materials Discovery">
            <a:extLst>
              <a:ext uri="{FF2B5EF4-FFF2-40B4-BE49-F238E27FC236}">
                <a16:creationId xmlns:a16="http://schemas.microsoft.com/office/drawing/2014/main" id="{C9CF2E9C-9C9D-1CC9-8FD5-806FA9ABCB1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4311" y="5798415"/>
            <a:ext cx="1781894" cy="434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rafik 34">
            <a:extLst>
              <a:ext uri="{FF2B5EF4-FFF2-40B4-BE49-F238E27FC236}">
                <a16:creationId xmlns:a16="http://schemas.microsoft.com/office/drawing/2014/main" id="{64F223F5-A070-8BDA-79D1-F5E3B37D54D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308" y="5602670"/>
            <a:ext cx="1081823" cy="58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165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790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9" r:id="rId2"/>
    <p:sldLayoutId id="2147483678" r:id="rId3"/>
    <p:sldLayoutId id="214748368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emf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https://inf.mdi.ruhr-uni-bochum.de/object/250415-k2-1-32328" TargetMode="External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hyperlink" Target="https://demo.mdi.ruhr-uni-bochum.de/object/ag2s-4870" TargetMode="External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emo.mdi.ruhr-uni-bochum.de/search/?system=As-Ga&amp;typeid=8&amp;Aspctmin=30&amp;Aspctmax=50&amp;Gaabsmin=1&amp;Gaabsmax=3&amp;pr0name=E%3Csub%3Eg%3C%2Fsub%3E&amp;pr0type=Float&amp;pr0min=1.5&amp;pr0max=2&amp;pr1name=Comment&amp;pr1type=String&amp;pr1max=3&amp;pr1str=solution&amp;prcnt=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htts.matinf.pro/resistance/txt/data" TargetMode="External"/><Relationship Id="rId3" Type="http://schemas.openxmlformats.org/officeDocument/2006/relationships/hyperlink" Target="https://validation.matinf.pro/edx/data/databasevaluesbody" TargetMode="External"/><Relationship Id="rId7" Type="http://schemas.openxmlformats.org/officeDocument/2006/relationships/hyperlink" Target="https://htts.matinf.pro/resistance/csv/dat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alidation.matinf.pro/edx/data" TargetMode="External"/><Relationship Id="rId5" Type="http://schemas.openxmlformats.org/officeDocument/2006/relationships/hyperlink" Target="https://validation.matinf.pro/" TargetMode="External"/><Relationship Id="rId10" Type="http://schemas.openxmlformats.org/officeDocument/2006/relationships/hyperlink" Target="https://thickness.matinf.pro/thickness/txt/data" TargetMode="External"/><Relationship Id="rId4" Type="http://schemas.openxmlformats.org/officeDocument/2006/relationships/hyperlink" Target="https://validation.matinf.pro/edx/data/table" TargetMode="External"/><Relationship Id="rId9" Type="http://schemas.openxmlformats.org/officeDocument/2006/relationships/hyperlink" Target="https://thickness.matinf.pro/thickness/xlsx/data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dim.mdi.ruhr-uni-bochum.de/file/csv/6691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crc247.mdi.ruhr-uni-bochum.de/file/csv/22677" TargetMode="External"/><Relationship Id="rId3" Type="http://schemas.openxmlformats.org/officeDocument/2006/relationships/image" Target="../media/image34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c247.mdi.ruhr-uni-bochum.de/file/csv/22680" TargetMode="External"/><Relationship Id="rId5" Type="http://schemas.openxmlformats.org/officeDocument/2006/relationships/hyperlink" Target="https://crc247.mdi.ruhr-uni-bochum.de/object/20250204_0010671_colanio_ph12_8_oer_lsv_eis-22680" TargetMode="External"/><Relationship Id="rId4" Type="http://schemas.openxmlformats.org/officeDocument/2006/relationships/image" Target="../media/image35.png"/><Relationship Id="rId9" Type="http://schemas.openxmlformats.org/officeDocument/2006/relationships/hyperlink" Target="https://crc247.mdi.ruhr-uni-bochum.de/file/csv/22674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21.png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emo.mdi.ruhr-uni-bochum.de/object/ag2s-4870" TargetMode="External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hyperlink" Target="https://demo.mdi.ruhr-uni-bochum.de/adminobject/edititem/4870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object/co-cu-mo-ni-equiatomic-library-117099" TargetMode="External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hyperlink" Target="https://mdi.matinf.pro/object/graph/co-cu-mo-ni-equiatomic-library-117099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object/sample-demo-29196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rc1625.mdi.ruhr-uni-bochum.de/home/doc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mdi.matinf.pro/vroui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crc247.mdi.ruhr-uni-bochum.de/report/objectsstatistic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crc247.mdi.ruhr-uni-bochum.de/report/usersstatistics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0.png"/><Relationship Id="rId5" Type="http://schemas.openxmlformats.org/officeDocument/2006/relationships/image" Target="../media/image63.jpeg"/><Relationship Id="rId4" Type="http://schemas.openxmlformats.org/officeDocument/2006/relationships/image" Target="../media/image62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hyperlink" Target="https://gitlab.ruhr-uni-bochum.de/" TargetMode="External"/><Relationship Id="rId7" Type="http://schemas.openxmlformats.org/officeDocument/2006/relationships/image" Target="../media/image64.png"/><Relationship Id="rId12" Type="http://schemas.openxmlformats.org/officeDocument/2006/relationships/image" Target="../media/image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gitlab.ruhr-uni-bochum.de/vic/webutilslib" TargetMode="External"/><Relationship Id="rId11" Type="http://schemas.openxmlformats.org/officeDocument/2006/relationships/image" Target="../media/image68.png"/><Relationship Id="rId5" Type="http://schemas.openxmlformats.org/officeDocument/2006/relationships/hyperlink" Target="https://gitlab.ruhr-uni-bochum.de/vic/identitymanagerui" TargetMode="External"/><Relationship Id="rId10" Type="http://schemas.openxmlformats.org/officeDocument/2006/relationships/image" Target="../media/image67.png"/><Relationship Id="rId4" Type="http://schemas.openxmlformats.org/officeDocument/2006/relationships/hyperlink" Target="https://gitlab.ruhr-uni-bochum.de/vic/infproject" TargetMode="External"/><Relationship Id="rId9" Type="http://schemas.openxmlformats.org/officeDocument/2006/relationships/image" Target="../media/image6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5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di.ruhr-uni-bochum.de/index.html.en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77.png"/><Relationship Id="rId4" Type="http://schemas.openxmlformats.org/officeDocument/2006/relationships/notesSlide" Target="../notesSlides/notesSlide31.xml"/><Relationship Id="rId9" Type="http://schemas.openxmlformats.org/officeDocument/2006/relationships/image" Target="../media/image2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://htts.matinf.pro/" TargetMode="Externa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object/sample-demo-29196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hyperlink" Target="https://crc1625.mdi.ruhr-uni-bochum.de/rubric/s" TargetMode="External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rc247.mdi.ruhr-uni-bochum.de/handover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crc247.mdi.ruhr-uni-bochum.de/rubric/area-c_c03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4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matinf.pro/crc247-fp2-inf-report.htm" TargetMode="External"/><Relationship Id="rId7" Type="http://schemas.openxmlformats.org/officeDocument/2006/relationships/image" Target="../media/image98.jpe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jpeg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-fair.org/fair-principles/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ature.com/sdata/submission-guidelines" TargetMode="Externa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hyperlink" Target="https://www.nature.com/sdata/policies/repositories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fairsharing.org/FAIRsharing.76c84e" TargetMode="External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hyperlink" Target="https://doi.org/10.25504/FAIRsharing.76c84e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74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75.jpe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3" Type="http://schemas.openxmlformats.org/officeDocument/2006/relationships/image" Target="../media/image110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hub.nfdi-jupyter.de/" TargetMode="External"/><Relationship Id="rId5" Type="http://schemas.openxmlformats.org/officeDocument/2006/relationships/hyperlink" Target="https://nfdi-jupyter.de/" TargetMode="External"/><Relationship Id="rId4" Type="http://schemas.openxmlformats.org/officeDocument/2006/relationships/hyperlink" Target="https://base4nfdi.de/projects/jupyter4nfdi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7" Type="http://schemas.openxmlformats.org/officeDocument/2006/relationships/image" Target="../media/image11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1.png"/><Relationship Id="rId5" Type="http://schemas.openxmlformats.org/officeDocument/2006/relationships/hyperlink" Target="https://hub.nfdi-jupyter.de/share/BsvE41x7KW4" TargetMode="External"/><Relationship Id="rId4" Type="http://schemas.openxmlformats.org/officeDocument/2006/relationships/hyperlink" Target="https://hub.nfdi-jupyter.de/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hub.nfdi-jupyter.de/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5.png"/><Relationship Id="rId5" Type="http://schemas.openxmlformats.org/officeDocument/2006/relationships/image" Target="../media/image111.png"/><Relationship Id="rId4" Type="http://schemas.openxmlformats.org/officeDocument/2006/relationships/hyperlink" Target="https://hub.nfdi-jupyter.de/share/BsvE41x7KW4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7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creativecommons.org/licenses/" TargetMode="External"/><Relationship Id="rId5" Type="http://schemas.openxmlformats.org/officeDocument/2006/relationships/hyperlink" Target="https://crc1625.mdi.ruhr-uni-bochum.de/object/sample-6751-pt-piece-1-230878" TargetMode="External"/><Relationship Id="rId4" Type="http://schemas.openxmlformats.org/officeDocument/2006/relationships/image" Target="../media/image119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7" Type="http://schemas.openxmlformats.org/officeDocument/2006/relationships/image" Target="../media/image105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2.png"/><Relationship Id="rId5" Type="http://schemas.openxmlformats.org/officeDocument/2006/relationships/hyperlink" Target="https://crc247.mdi.ruhr-uni-bochum.de/adminobject/editgraph/30212?mode=AccessControl" TargetMode="External"/><Relationship Id="rId4" Type="http://schemas.openxmlformats.org/officeDocument/2006/relationships/image" Target="../media/image12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ruhr-uni-bochum.de/vic/infproject/-/tree/master/SCRIPTS/Extract_ExperimentData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5.png"/><Relationship Id="rId5" Type="http://schemas.openxmlformats.org/officeDocument/2006/relationships/image" Target="../media/image108.png"/><Relationship Id="rId4" Type="http://schemas.openxmlformats.org/officeDocument/2006/relationships/hyperlink" Target="https://crc1625.mdi.ruhr-uni-bochum.de/" TargetMode="Externa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gitlab.ruhr-uni-bochum.de/vic/infproject/-/tree/master/SCRIPTS/PublishToZenodo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6.png"/><Relationship Id="rId4" Type="http://schemas.openxmlformats.org/officeDocument/2006/relationships/image" Target="../media/image108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hub.nfdi-jupyter.de/" TargetMode="External"/><Relationship Id="rId7" Type="http://schemas.openxmlformats.org/officeDocument/2006/relationships/image" Target="../media/image124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6.png"/><Relationship Id="rId5" Type="http://schemas.openxmlformats.org/officeDocument/2006/relationships/image" Target="../media/image123.png"/><Relationship Id="rId4" Type="http://schemas.openxmlformats.org/officeDocument/2006/relationships/image" Target="../media/image105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inf.mdi.ruhr-uni-bochum.de/" TargetMode="External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5.png"/><Relationship Id="rId4" Type="http://schemas.openxmlformats.org/officeDocument/2006/relationships/hyperlink" Target="https://vdudarev.ru/" TargetMode="External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svg"/><Relationship Id="rId13" Type="http://schemas.openxmlformats.org/officeDocument/2006/relationships/image" Target="../media/image135.svg"/><Relationship Id="rId18" Type="http://schemas.openxmlformats.org/officeDocument/2006/relationships/image" Target="../media/image140.svg"/><Relationship Id="rId3" Type="http://schemas.openxmlformats.org/officeDocument/2006/relationships/image" Target="../media/image37.png"/><Relationship Id="rId7" Type="http://schemas.openxmlformats.org/officeDocument/2006/relationships/image" Target="../media/image129.svg"/><Relationship Id="rId12" Type="http://schemas.openxmlformats.org/officeDocument/2006/relationships/image" Target="../media/image134.svg"/><Relationship Id="rId17" Type="http://schemas.openxmlformats.org/officeDocument/2006/relationships/image" Target="../media/image139.svg"/><Relationship Id="rId2" Type="http://schemas.openxmlformats.org/officeDocument/2006/relationships/notesSlide" Target="../notesSlides/notesSlide63.xml"/><Relationship Id="rId16" Type="http://schemas.openxmlformats.org/officeDocument/2006/relationships/image" Target="../media/image138.sv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8.svg"/><Relationship Id="rId11" Type="http://schemas.openxmlformats.org/officeDocument/2006/relationships/image" Target="../media/image133.svg"/><Relationship Id="rId5" Type="http://schemas.openxmlformats.org/officeDocument/2006/relationships/image" Target="../media/image127.svg"/><Relationship Id="rId15" Type="http://schemas.openxmlformats.org/officeDocument/2006/relationships/image" Target="../media/image137.svg"/><Relationship Id="rId10" Type="http://schemas.openxmlformats.org/officeDocument/2006/relationships/image" Target="../media/image132.svg"/><Relationship Id="rId19" Type="http://schemas.openxmlformats.org/officeDocument/2006/relationships/image" Target="../media/image141.svg"/><Relationship Id="rId4" Type="http://schemas.openxmlformats.org/officeDocument/2006/relationships/image" Target="../media/image126.svg"/><Relationship Id="rId9" Type="http://schemas.openxmlformats.org/officeDocument/2006/relationships/image" Target="../media/image131.svg"/><Relationship Id="rId14" Type="http://schemas.openxmlformats.org/officeDocument/2006/relationships/image" Target="../media/image13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>
            <a:extLst>
              <a:ext uri="{FF2B5EF4-FFF2-40B4-BE49-F238E27FC236}">
                <a16:creationId xmlns:a16="http://schemas.microsoft.com/office/drawing/2014/main" id="{12F0A855-EB3C-04D6-EFE5-D5946B1C1B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90654" y="1446963"/>
            <a:ext cx="2572098" cy="1245996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4C0B07"/>
                </a:solidFill>
              </a:rPr>
              <a:t>Victor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solidFill>
                  <a:srgbClr val="4C0B07"/>
                </a:solidFill>
              </a:rPr>
              <a:t>Dudarev</a:t>
            </a:r>
          </a:p>
        </p:txBody>
      </p:sp>
      <p:sp>
        <p:nvSpPr>
          <p:cNvPr id="19" name="Titel 5">
            <a:extLst>
              <a:ext uri="{FF2B5EF4-FFF2-40B4-BE49-F238E27FC236}">
                <a16:creationId xmlns:a16="http://schemas.microsoft.com/office/drawing/2014/main" id="{1FD4D80D-43CE-4DFC-2871-ED5F1AF6FF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2321" y="3164176"/>
            <a:ext cx="11213959" cy="1633455"/>
          </a:xfrm>
        </p:spPr>
        <p:txBody>
          <a:bodyPr>
            <a:normAutofit/>
          </a:bodyPr>
          <a:lstStyle/>
          <a:p>
            <a:r>
              <a:rPr lang="en-US" sz="3600" dirty="0"/>
              <a:t>Research Data Management System (</a:t>
            </a:r>
            <a:r>
              <a:rPr lang="en-US" sz="3600" i="1" dirty="0" err="1"/>
              <a:t>MatInf</a:t>
            </a:r>
            <a:r>
              <a:rPr lang="en-US" sz="3600" dirty="0"/>
              <a:t>):</a:t>
            </a:r>
            <a:br>
              <a:rPr lang="en-US" sz="3600" dirty="0"/>
            </a:br>
            <a:r>
              <a:rPr lang="en-US" sz="3600" dirty="0"/>
              <a:t> Materials Data Infrastructure</a:t>
            </a:r>
          </a:p>
        </p:txBody>
      </p:sp>
      <p:pic>
        <p:nvPicPr>
          <p:cNvPr id="10" name="Рисунок 2">
            <a:extLst>
              <a:ext uri="{FF2B5EF4-FFF2-40B4-BE49-F238E27FC236}">
                <a16:creationId xmlns:a16="http://schemas.microsoft.com/office/drawing/2014/main" id="{08938626-A650-BC0D-1205-0937B75F3B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244" y="285008"/>
            <a:ext cx="1352550" cy="135255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9F063A-7CBF-D69A-BECC-B9056C12DC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18" y="1"/>
            <a:ext cx="7212494" cy="1938358"/>
          </a:xfrm>
          <a:prstGeom prst="rect">
            <a:avLst/>
          </a:prstGeom>
        </p:spPr>
      </p:pic>
      <p:pic>
        <p:nvPicPr>
          <p:cNvPr id="4" name="Grafik 15">
            <a:extLst>
              <a:ext uri="{FF2B5EF4-FFF2-40B4-BE49-F238E27FC236}">
                <a16:creationId xmlns:a16="http://schemas.microsoft.com/office/drawing/2014/main" id="{3C3BB4CA-5266-A306-F96B-E9C075A24E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5200" y="0"/>
            <a:ext cx="1440362" cy="1440000"/>
          </a:xfrm>
          <a:prstGeom prst="rect">
            <a:avLst/>
          </a:prstGeom>
        </p:spPr>
      </p:pic>
      <p:pic>
        <p:nvPicPr>
          <p:cNvPr id="5" name="Bildplatzhalter 19" descr="Ein Bild, das Luftfotografie, draußen, Vogelperspektive, Baum enthält.&#10;&#10;Automatisch generierte Beschreibung">
            <a:extLst>
              <a:ext uri="{FF2B5EF4-FFF2-40B4-BE49-F238E27FC236}">
                <a16:creationId xmlns:a16="http://schemas.microsoft.com/office/drawing/2014/main" id="{0D28936C-CD09-1C28-7A52-A9B3167451C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20802" b="20802"/>
          <a:stretch>
            <a:fillRect/>
          </a:stretch>
        </p:blipFill>
        <p:spPr>
          <a:xfrm>
            <a:off x="-1" y="-1"/>
            <a:ext cx="8182800" cy="3186000"/>
          </a:xfrm>
          <a:custGeom>
            <a:avLst/>
            <a:gdLst>
              <a:gd name="connsiteX0" fmla="*/ 0 w 8182800"/>
              <a:gd name="connsiteY0" fmla="*/ 0 h 3186000"/>
              <a:gd name="connsiteX1" fmla="*/ 8182800 w 8182800"/>
              <a:gd name="connsiteY1" fmla="*/ 0 h 3186000"/>
              <a:gd name="connsiteX2" fmla="*/ 8182800 w 8182800"/>
              <a:gd name="connsiteY2" fmla="*/ 1 h 3186000"/>
              <a:gd name="connsiteX3" fmla="*/ 7225201 w 8182800"/>
              <a:gd name="connsiteY3" fmla="*/ 1 h 3186000"/>
              <a:gd name="connsiteX4" fmla="*/ 7225201 w 8182800"/>
              <a:gd name="connsiteY4" fmla="*/ 1440001 h 3186000"/>
              <a:gd name="connsiteX5" fmla="*/ 8182800 w 8182800"/>
              <a:gd name="connsiteY5" fmla="*/ 1440001 h 3186000"/>
              <a:gd name="connsiteX6" fmla="*/ 8182800 w 8182800"/>
              <a:gd name="connsiteY6" fmla="*/ 3186000 h 3186000"/>
              <a:gd name="connsiteX7" fmla="*/ 0 w 8182800"/>
              <a:gd name="connsiteY7" fmla="*/ 3186000 h 318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82800" h="3186000">
                <a:moveTo>
                  <a:pt x="0" y="0"/>
                </a:moveTo>
                <a:lnTo>
                  <a:pt x="8182800" y="0"/>
                </a:lnTo>
                <a:lnTo>
                  <a:pt x="8182800" y="1"/>
                </a:lnTo>
                <a:lnTo>
                  <a:pt x="7225201" y="1"/>
                </a:lnTo>
                <a:lnTo>
                  <a:pt x="7225201" y="1440001"/>
                </a:lnTo>
                <a:lnTo>
                  <a:pt x="8182800" y="1440001"/>
                </a:lnTo>
                <a:lnTo>
                  <a:pt x="8182800" y="3186000"/>
                </a:lnTo>
                <a:lnTo>
                  <a:pt x="0" y="3186000"/>
                </a:lnTo>
                <a:close/>
              </a:path>
            </a:pathLst>
          </a:custGeom>
        </p:spPr>
      </p:pic>
      <p:pic>
        <p:nvPicPr>
          <p:cNvPr id="2" name="Picture 6" descr="Logo CRC Compositionally complex solid solutions">
            <a:extLst>
              <a:ext uri="{FF2B5EF4-FFF2-40B4-BE49-F238E27FC236}">
                <a16:creationId xmlns:a16="http://schemas.microsoft.com/office/drawing/2014/main" id="{29EC12D7-0159-7437-142E-6F8CC55A2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4416" y="5550881"/>
            <a:ext cx="812356" cy="711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2" descr="ERC Synergy Grants - Research in Germany">
            <a:extLst>
              <a:ext uri="{FF2B5EF4-FFF2-40B4-BE49-F238E27FC236}">
                <a16:creationId xmlns:a16="http://schemas.microsoft.com/office/drawing/2014/main" id="{0CB522D5-8FE5-B465-EFDE-387708D507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86" r="20886" b="25602"/>
          <a:stretch>
            <a:fillRect/>
          </a:stretch>
        </p:blipFill>
        <p:spPr bwMode="auto">
          <a:xfrm>
            <a:off x="2948902" y="5477922"/>
            <a:ext cx="1002988" cy="76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FB00A9-650A-63E2-C085-5AB107B67E47}"/>
              </a:ext>
            </a:extLst>
          </p:cNvPr>
          <p:cNvSpPr txBox="1"/>
          <p:nvPr/>
        </p:nvSpPr>
        <p:spPr>
          <a:xfrm>
            <a:off x="502418" y="4804456"/>
            <a:ext cx="111938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dirty="0"/>
              <a:t>V. Dudarev</a:t>
            </a:r>
            <a:r>
              <a:rPr lang="en-GB"/>
              <a:t>, A</a:t>
            </a:r>
            <a:r>
              <a:rPr lang="en-GB" dirty="0"/>
              <a:t>. Ludwig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598047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Part I					Agenda Part II (MDI)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/>
          <a:lstStyle/>
          <a:p>
            <a:pPr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C7D48BA-DEA6-8288-123D-6C585513EDA1}"/>
              </a:ext>
            </a:extLst>
          </p:cNvPr>
          <p:cNvSpPr txBox="1"/>
          <p:nvPr/>
        </p:nvSpPr>
        <p:spPr>
          <a:xfrm>
            <a:off x="221991" y="760703"/>
            <a:ext cx="1183005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Requirements;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Object type system: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Build-in types;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User-Defined Types;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Templates;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UDT-support services: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Validation;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Data Extraction;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/>
              <a:t>Visualization.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Architecture;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Batch upload;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Graph;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API;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Conclusion;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Q&amp;A.</a:t>
            </a:r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28B05D-4305-145C-0EBA-89B81CC7CCA7}"/>
              </a:ext>
            </a:extLst>
          </p:cNvPr>
          <p:cNvSpPr txBox="1"/>
          <p:nvPr/>
        </p:nvSpPr>
        <p:spPr>
          <a:xfrm>
            <a:off x="6764694" y="771005"/>
            <a:ext cx="490343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What we do;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Research workflow;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Sample workflow;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Data Integration;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Handovers;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Data publication;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Live Demo;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Q&amp;A.</a:t>
            </a:r>
          </a:p>
        </p:txBody>
      </p:sp>
    </p:spTree>
    <p:extLst>
      <p:ext uri="{BB962C8B-B14F-4D97-AF65-F5344CB8AC3E}">
        <p14:creationId xmlns:p14="http://schemas.microsoft.com/office/powerpoint/2010/main" val="2380857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C7D48BA-DEA6-8288-123D-6C585513EDA1}"/>
              </a:ext>
            </a:extLst>
          </p:cNvPr>
          <p:cNvSpPr txBox="1"/>
          <p:nvPr/>
        </p:nvSpPr>
        <p:spPr>
          <a:xfrm>
            <a:off x="8638094" y="2056163"/>
            <a:ext cx="284905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Basic domain entities:</a:t>
            </a:r>
          </a:p>
          <a:p>
            <a:endParaRPr lang="en-US" sz="22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Science Specifics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4995" y="6372001"/>
            <a:ext cx="4781263" cy="485999"/>
          </a:xfrm>
        </p:spPr>
        <p:txBody>
          <a:bodyPr/>
          <a:lstStyle/>
          <a:p>
            <a:pPr indent="0">
              <a:buNone/>
            </a:pPr>
            <a:endParaRPr lang="en-US" b="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4E97514-BFF7-1162-7166-AA641D2277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19" y="1170075"/>
            <a:ext cx="7268021" cy="3135225"/>
          </a:xfrm>
          <a:prstGeom prst="rect">
            <a:avLst/>
          </a:prstGeom>
        </p:spPr>
      </p:pic>
      <p:sp>
        <p:nvSpPr>
          <p:cNvPr id="15" name="Text Box 10">
            <a:extLst>
              <a:ext uri="{FF2B5EF4-FFF2-40B4-BE49-F238E27FC236}">
                <a16:creationId xmlns:a16="http://schemas.microsoft.com/office/drawing/2014/main" id="{E41AF376-9370-76A5-B0BE-196CC5173D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3531" y="2627866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System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qualitative composition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7" name="Line 11">
            <a:extLst>
              <a:ext uri="{FF2B5EF4-FFF2-40B4-BE49-F238E27FC236}">
                <a16:creationId xmlns:a16="http://schemas.microsoft.com/office/drawing/2014/main" id="{2CEB62FC-6695-4FA4-D886-8678EE25EF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49856" y="3275566"/>
            <a:ext cx="3175" cy="5429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22BF6219-EA88-1403-D9B6-8131CBB176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1944" y="4961491"/>
            <a:ext cx="2160587" cy="53181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Arial" panose="020B0604020202020204" pitchFamily="34" charset="0"/>
              </a:rPr>
              <a:t>Modification</a:t>
            </a:r>
            <a:endParaRPr lang="ru-RU" altLang="ru-RU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crystal structure type</a:t>
            </a: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id="{BEAC829E-E0EE-27D3-1843-944F2D927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1944" y="3813729"/>
            <a:ext cx="2160587" cy="554037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Arial" panose="020B0604020202020204" pitchFamily="34" charset="0"/>
              </a:rPr>
              <a:t>Substance</a:t>
            </a:r>
            <a:endParaRPr lang="ru-RU" altLang="ru-RU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>
                <a:solidFill>
                  <a:schemeClr val="tx1"/>
                </a:solidFill>
                <a:latin typeface="Arial" panose="020B0604020202020204" pitchFamily="34" charset="0"/>
              </a:rPr>
              <a:t>quantitative 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composition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0" name="Line 15">
            <a:extLst>
              <a:ext uri="{FF2B5EF4-FFF2-40B4-BE49-F238E27FC236}">
                <a16:creationId xmlns:a16="http://schemas.microsoft.com/office/drawing/2014/main" id="{C23164C3-9D8E-3E61-A6CC-7009D1AAA49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951444" y="5488541"/>
            <a:ext cx="1587" cy="52387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Text Box 16">
            <a:extLst>
              <a:ext uri="{FF2B5EF4-FFF2-40B4-BE49-F238E27FC236}">
                <a16:creationId xmlns:a16="http://schemas.microsoft.com/office/drawing/2014/main" id="{EFC85CBC-8BB4-CC41-AF0F-77638C536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3481" y="5933041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ru-RU" sz="1800" b="1" dirty="0">
                <a:solidFill>
                  <a:schemeClr val="tx2"/>
                </a:solidFill>
                <a:latin typeface="Arial" panose="020B0604020202020204" pitchFamily="34" charset="0"/>
              </a:rPr>
              <a:t>…</a:t>
            </a:r>
            <a:endParaRPr lang="ru-RU" altLang="ru-RU" sz="18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2" name="Line 36">
            <a:extLst>
              <a:ext uri="{FF2B5EF4-FFF2-40B4-BE49-F238E27FC236}">
                <a16:creationId xmlns:a16="http://schemas.microsoft.com/office/drawing/2014/main" id="{C2B80903-E1CA-7529-0A94-5DFE52F9A4E9}"/>
              </a:ext>
            </a:extLst>
          </p:cNvPr>
          <p:cNvSpPr>
            <a:spLocks noChangeShapeType="1"/>
          </p:cNvSpPr>
          <p:nvPr/>
        </p:nvSpPr>
        <p:spPr bwMode="auto">
          <a:xfrm>
            <a:off x="9957794" y="4377291"/>
            <a:ext cx="1587" cy="5937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Text Box 52">
            <a:extLst>
              <a:ext uri="{FF2B5EF4-FFF2-40B4-BE49-F238E27FC236}">
                <a16:creationId xmlns:a16="http://schemas.microsoft.com/office/drawing/2014/main" id="{21C8B647-8604-A7D2-57FB-05E42CFC75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3531" y="3275566"/>
            <a:ext cx="10080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Co-O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4" name="Rectangle 53">
            <a:extLst>
              <a:ext uri="{FF2B5EF4-FFF2-40B4-BE49-F238E27FC236}">
                <a16:creationId xmlns:a16="http://schemas.microsoft.com/office/drawing/2014/main" id="{DA0D6733-10BB-5509-1855-7648CE847A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0506" y="4426504"/>
            <a:ext cx="1039062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5" name="Rectangle 54">
            <a:extLst>
              <a:ext uri="{FF2B5EF4-FFF2-40B4-BE49-F238E27FC236}">
                <a16:creationId xmlns:a16="http://schemas.microsoft.com/office/drawing/2014/main" id="{484D7691-1152-1A0C-8B67-39033A440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00506" y="5507591"/>
            <a:ext cx="11811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l-GR" alt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779127F-F775-994F-B865-F43095F1C92D}"/>
              </a:ext>
            </a:extLst>
          </p:cNvPr>
          <p:cNvSpPr txBox="1"/>
          <p:nvPr/>
        </p:nvSpPr>
        <p:spPr>
          <a:xfrm>
            <a:off x="228600" y="5396263"/>
            <a:ext cx="95353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u="sng" dirty="0"/>
              <a:t>Feature</a:t>
            </a:r>
            <a:r>
              <a:rPr lang="en-US" sz="2400" dirty="0"/>
              <a:t>: search for a composition within a specified range.</a:t>
            </a:r>
          </a:p>
          <a:p>
            <a:r>
              <a:rPr lang="en-US" altLang="ru-RU" sz="2400" dirty="0"/>
              <a:t>Search criteria</a:t>
            </a:r>
            <a:r>
              <a:rPr lang="ru-RU" altLang="ru-RU" sz="2400" dirty="0"/>
              <a:t> </a:t>
            </a:r>
            <a:r>
              <a:rPr lang="en-US" altLang="ru-RU" sz="2400" dirty="0"/>
              <a:t>example: Co</a:t>
            </a:r>
            <a:r>
              <a:rPr lang="en-US" altLang="ru-RU" sz="2400" baseline="-25000" dirty="0"/>
              <a:t>2.7-3.3</a:t>
            </a:r>
            <a:r>
              <a:rPr lang="en-US" altLang="ru-RU" sz="2400" dirty="0"/>
              <a:t>O</a:t>
            </a:r>
            <a:r>
              <a:rPr lang="en-US" altLang="ru-RU" sz="2400" baseline="-25000" dirty="0"/>
              <a:t>X  </a:t>
            </a:r>
            <a:r>
              <a:rPr lang="en-US" altLang="ru-RU" sz="2400" dirty="0"/>
              <a:t>should find Co</a:t>
            </a:r>
            <a:r>
              <a:rPr lang="en-US" altLang="ru-RU" sz="2400" baseline="-25000" dirty="0"/>
              <a:t>3</a:t>
            </a:r>
            <a:r>
              <a:rPr lang="en-US" altLang="ru-RU" sz="2400" dirty="0"/>
              <a:t>O</a:t>
            </a:r>
            <a:r>
              <a:rPr lang="en-US" altLang="ru-RU" sz="2400" baseline="-25000" dirty="0"/>
              <a:t>4.</a:t>
            </a:r>
            <a:endParaRPr lang="en-US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21214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9C2457B-D10B-DB97-7508-6338A564BB0D}"/>
              </a:ext>
            </a:extLst>
          </p:cNvPr>
          <p:cNvSpPr txBox="1"/>
          <p:nvPr/>
        </p:nvSpPr>
        <p:spPr>
          <a:xfrm>
            <a:off x="131428" y="952516"/>
            <a:ext cx="12060572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support evolving research challenges: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- new entities / sample types 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- new measurements (new devices/document formats)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	- enable data integration (across different )</a:t>
            </a:r>
          </a:p>
          <a:p>
            <a:pPr defTabSz="914377">
              <a:spcAft>
                <a:spcPts val="600"/>
              </a:spcAft>
            </a:pPr>
            <a:endParaRPr lang="en-US" sz="2200" b="1" u="sng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Solution</a:t>
            </a:r>
            <a:r>
              <a:rPr lang="en-US" sz="2200" b="1" dirty="0">
                <a:solidFill>
                  <a:prstClr val="black"/>
                </a:solidFill>
              </a:rPr>
              <a:t>: </a:t>
            </a:r>
            <a:r>
              <a:rPr lang="en-US" sz="2200" dirty="0">
                <a:solidFill>
                  <a:prstClr val="black"/>
                </a:solidFill>
              </a:rPr>
              <a:t>flexible, but strict (constraints enforcement) data model</a:t>
            </a:r>
            <a:endParaRPr lang="en-US" sz="16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Flexibility and Extensibility</a:t>
            </a:r>
            <a:endParaRPr lang="en-US" sz="16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3A3D95-D0C5-F3DF-00ED-2DE2F71391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083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13846-BDB0-EC95-7FBE-E63F12AA3D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A2CDD91-72C1-033D-FD00-A9E1557F7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Database Schema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E025935-81CA-5335-CC3A-F16AE22EB6E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54645" y="6362393"/>
            <a:ext cx="7195642" cy="485999"/>
          </a:xfrm>
        </p:spPr>
        <p:txBody>
          <a:bodyPr/>
          <a:lstStyle/>
          <a:p>
            <a:pPr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7AC114-7171-DB8A-C558-31DB4165D661}"/>
              </a:ext>
            </a:extLst>
          </p:cNvPr>
          <p:cNvSpPr txBox="1"/>
          <p:nvPr/>
        </p:nvSpPr>
        <p:spPr>
          <a:xfrm>
            <a:off x="637233" y="5955730"/>
            <a:ext cx="448694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/>
              <a:t>ASP.Net</a:t>
            </a:r>
            <a:r>
              <a:rPr lang="en-US" sz="1400" dirty="0"/>
              <a:t> Code Identity part (</a:t>
            </a:r>
            <a:r>
              <a:rPr lang="en-US" sz="1400" dirty="0" err="1"/>
              <a:t>AspNet</a:t>
            </a:r>
            <a:r>
              <a:rPr lang="en-US" sz="1400" dirty="0"/>
              <a:t>*) is omitted.</a:t>
            </a:r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462B87BD-DED6-D7CA-E86B-097B91B02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267" y="0"/>
            <a:ext cx="7548733" cy="685800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EAD50C73-36DA-B3F0-1F0C-39B0C22DE3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147" y="1635645"/>
            <a:ext cx="4331782" cy="939915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8930BB8E-6663-7B1B-5E71-0B12FF064C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960" y="3414958"/>
            <a:ext cx="4345080" cy="2299308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9CE4742C-669F-BC5C-CE7C-6E5B2E104384}"/>
              </a:ext>
            </a:extLst>
          </p:cNvPr>
          <p:cNvSpPr txBox="1"/>
          <p:nvPr/>
        </p:nvSpPr>
        <p:spPr>
          <a:xfrm>
            <a:off x="85744" y="1125683"/>
            <a:ext cx="438719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Tenants</a:t>
            </a:r>
            <a:r>
              <a:rPr lang="en-US" sz="1400" dirty="0"/>
              <a:t> (independent systems; tenants can share a single DB or have an individual DB per tenant):</a:t>
            </a:r>
          </a:p>
          <a:p>
            <a:endParaRPr lang="en-US" sz="14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A6F23190-84BD-A585-A191-7A9CD6A2ACEB}"/>
              </a:ext>
            </a:extLst>
          </p:cNvPr>
          <p:cNvSpPr txBox="1"/>
          <p:nvPr/>
        </p:nvSpPr>
        <p:spPr>
          <a:xfrm>
            <a:off x="203898" y="3096306"/>
            <a:ext cx="42995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Object Types</a:t>
            </a:r>
            <a:r>
              <a:rPr lang="en-US" sz="1400" dirty="0"/>
              <a:t> (shared among tenants in a single DB):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9291985F-A53A-4B12-6DBF-04819163B851}"/>
              </a:ext>
            </a:extLst>
          </p:cNvPr>
          <p:cNvSpPr txBox="1"/>
          <p:nvPr/>
        </p:nvSpPr>
        <p:spPr>
          <a:xfrm>
            <a:off x="74435" y="2569560"/>
            <a:ext cx="352839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Every tenant must have a unique URL!</a:t>
            </a:r>
          </a:p>
        </p:txBody>
      </p:sp>
    </p:spTree>
    <p:extLst>
      <p:ext uri="{BB962C8B-B14F-4D97-AF65-F5344CB8AC3E}">
        <p14:creationId xmlns:p14="http://schemas.microsoft.com/office/powerpoint/2010/main" val="2190051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of customization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68615" y="6362393"/>
            <a:ext cx="7113709" cy="485999"/>
          </a:xfrm>
        </p:spPr>
        <p:txBody>
          <a:bodyPr/>
          <a:lstStyle/>
          <a:p>
            <a:pPr indent="0">
              <a:buNone/>
            </a:pPr>
            <a:endParaRPr lang="en-US" dirty="0"/>
          </a:p>
        </p:txBody>
      </p:sp>
      <p:pic>
        <p:nvPicPr>
          <p:cNvPr id="2050" name="Picture 2" descr="Customising MYOB forms MYOB forms for easier business practices!">
            <a:extLst>
              <a:ext uri="{FF2B5EF4-FFF2-40B4-BE49-F238E27FC236}">
                <a16:creationId xmlns:a16="http://schemas.microsoft.com/office/drawing/2014/main" id="{30A75CBF-42C2-3A9B-FEBB-E07CB59AD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2625" y="0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10B3948-A7D2-54B5-888F-11EEAE1D5E83}"/>
              </a:ext>
            </a:extLst>
          </p:cNvPr>
          <p:cNvSpPr txBox="1"/>
          <p:nvPr/>
        </p:nvSpPr>
        <p:spPr>
          <a:xfrm>
            <a:off x="1341409" y="4044803"/>
            <a:ext cx="331371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External API </a:t>
            </a:r>
            <a:r>
              <a:rPr lang="en-US" dirty="0">
                <a:solidFill>
                  <a:prstClr val="black"/>
                </a:solidFill>
              </a:rPr>
              <a:t>(server-side code only)</a:t>
            </a:r>
          </a:p>
          <a:p>
            <a:pPr lvl="1" defTabSz="685800"/>
            <a:r>
              <a:rPr lang="en-US" dirty="0">
                <a:solidFill>
                  <a:prstClr val="black"/>
                </a:solidFill>
              </a:rPr>
              <a:t>Validation &amp; Data Extraction for User-Defined Data Types</a:t>
            </a:r>
            <a:r>
              <a:rPr lang="ru-RU" dirty="0">
                <a:solidFill>
                  <a:prstClr val="black"/>
                </a:solidFill>
              </a:rPr>
              <a:t> (</a:t>
            </a:r>
            <a:r>
              <a:rPr lang="en-US" dirty="0">
                <a:solidFill>
                  <a:prstClr val="black"/>
                </a:solidFill>
              </a:rPr>
              <a:t>any language</a:t>
            </a:r>
            <a:r>
              <a:rPr lang="ru-RU" dirty="0">
                <a:solidFill>
                  <a:prstClr val="black"/>
                </a:solidFill>
              </a:rPr>
              <a:t>)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D57220-CB6A-E416-7FD4-1D2379408672}"/>
              </a:ext>
            </a:extLst>
          </p:cNvPr>
          <p:cNvSpPr txBox="1"/>
          <p:nvPr/>
        </p:nvSpPr>
        <p:spPr>
          <a:xfrm>
            <a:off x="6040460" y="1942260"/>
            <a:ext cx="323862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Simple </a:t>
            </a:r>
            <a:r>
              <a:rPr lang="en-US" dirty="0">
                <a:solidFill>
                  <a:prstClr val="black"/>
                </a:solidFill>
              </a:rPr>
              <a:t>(client-side code only)</a:t>
            </a:r>
          </a:p>
          <a:p>
            <a:pPr lvl="1" defTabSz="685800"/>
            <a:r>
              <a:rPr lang="en-US" dirty="0">
                <a:solidFill>
                  <a:prstClr val="black"/>
                </a:solidFill>
              </a:rPr>
              <a:t>Page-code injection:</a:t>
            </a:r>
          </a:p>
          <a:p>
            <a:pPr lvl="2" defTabSz="685800"/>
            <a:r>
              <a:rPr lang="ru-RU" dirty="0">
                <a:solidFill>
                  <a:prstClr val="black"/>
                </a:solidFill>
              </a:rPr>
              <a:t>- </a:t>
            </a:r>
            <a:r>
              <a:rPr lang="en-US" dirty="0">
                <a:solidFill>
                  <a:prstClr val="black"/>
                </a:solidFill>
              </a:rPr>
              <a:t>HTML</a:t>
            </a:r>
          </a:p>
          <a:p>
            <a:pPr lvl="2" defTabSz="685800"/>
            <a:r>
              <a:rPr lang="ru-RU" dirty="0">
                <a:solidFill>
                  <a:prstClr val="black"/>
                </a:solidFill>
              </a:rPr>
              <a:t>- </a:t>
            </a:r>
            <a:r>
              <a:rPr lang="en-US" dirty="0" err="1">
                <a:solidFill>
                  <a:prstClr val="black"/>
                </a:solidFill>
              </a:rPr>
              <a:t>Javascript</a:t>
            </a:r>
            <a:endParaRPr lang="en-US" dirty="0">
              <a:solidFill>
                <a:prstClr val="black"/>
              </a:solidFill>
            </a:endParaRPr>
          </a:p>
          <a:p>
            <a:pPr lvl="2" defTabSz="685800"/>
            <a:r>
              <a:rPr lang="ru-RU" dirty="0">
                <a:solidFill>
                  <a:prstClr val="black"/>
                </a:solidFill>
              </a:rPr>
              <a:t>- </a:t>
            </a:r>
            <a:r>
              <a:rPr lang="en-US" dirty="0">
                <a:solidFill>
                  <a:prstClr val="black"/>
                </a:solidFill>
              </a:rPr>
              <a:t>CSS</a:t>
            </a:r>
          </a:p>
        </p:txBody>
      </p:sp>
      <p:sp>
        <p:nvSpPr>
          <p:cNvPr id="7" name="Line 36">
            <a:extLst>
              <a:ext uri="{FF2B5EF4-FFF2-40B4-BE49-F238E27FC236}">
                <a16:creationId xmlns:a16="http://schemas.microsoft.com/office/drawing/2014/main" id="{80342A13-32AE-C152-54D7-CD858D667624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374" y="3500977"/>
            <a:ext cx="10158292" cy="10080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7513BC-D473-6E2B-7681-67A50256D326}"/>
              </a:ext>
            </a:extLst>
          </p:cNvPr>
          <p:cNvSpPr txBox="1"/>
          <p:nvPr/>
        </p:nvSpPr>
        <p:spPr>
          <a:xfrm>
            <a:off x="234224" y="1127659"/>
            <a:ext cx="470187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Basic </a:t>
            </a:r>
            <a:r>
              <a:rPr lang="en-US" dirty="0">
                <a:solidFill>
                  <a:prstClr val="black"/>
                </a:solidFill>
              </a:rPr>
              <a:t>(no-code)</a:t>
            </a:r>
          </a:p>
          <a:p>
            <a:pPr lvl="1" defTabSz="685800"/>
            <a:r>
              <a:rPr lang="en-US" dirty="0">
                <a:solidFill>
                  <a:prstClr val="black"/>
                </a:solidFill>
              </a:rPr>
              <a:t>Introducing User-Defined Data Types:</a:t>
            </a:r>
          </a:p>
          <a:p>
            <a:pPr lvl="2" defTabSz="685800"/>
            <a:r>
              <a:rPr lang="ru-RU" dirty="0">
                <a:solidFill>
                  <a:prstClr val="black"/>
                </a:solidFill>
              </a:rPr>
              <a:t>- </a:t>
            </a:r>
            <a:r>
              <a:rPr lang="en-US" dirty="0">
                <a:solidFill>
                  <a:prstClr val="black"/>
                </a:solidFill>
              </a:rPr>
              <a:t>List templates</a:t>
            </a:r>
          </a:p>
          <a:p>
            <a:pPr lvl="2" defTabSz="685800"/>
            <a:r>
              <a:rPr lang="ru-RU" dirty="0">
                <a:solidFill>
                  <a:prstClr val="black"/>
                </a:solidFill>
              </a:rPr>
              <a:t>- </a:t>
            </a:r>
            <a:r>
              <a:rPr lang="en-US" dirty="0">
                <a:solidFill>
                  <a:prstClr val="black"/>
                </a:solidFill>
              </a:rPr>
              <a:t>Table templates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0C5909-451D-C00D-9E2C-1B204CC8ED4A}"/>
              </a:ext>
            </a:extLst>
          </p:cNvPr>
          <p:cNvSpPr txBox="1"/>
          <p:nvPr/>
        </p:nvSpPr>
        <p:spPr>
          <a:xfrm>
            <a:off x="6559737" y="4728926"/>
            <a:ext cx="470187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6858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Complex </a:t>
            </a:r>
            <a:r>
              <a:rPr lang="en-US" dirty="0">
                <a:solidFill>
                  <a:prstClr val="black"/>
                </a:solidFill>
              </a:rPr>
              <a:t>(client- &amp; server-side code)	</a:t>
            </a:r>
          </a:p>
          <a:p>
            <a:pPr lvl="1" defTabSz="685800"/>
            <a:r>
              <a:rPr lang="en-US" dirty="0">
                <a:solidFill>
                  <a:prstClr val="black"/>
                </a:solidFill>
              </a:rPr>
              <a:t>INF-code adjust (</a:t>
            </a:r>
            <a:r>
              <a:rPr lang="en-US" dirty="0" err="1">
                <a:solidFill>
                  <a:prstClr val="black"/>
                </a:solidFill>
              </a:rPr>
              <a:t>ASP.Net</a:t>
            </a:r>
            <a:r>
              <a:rPr lang="en-US" dirty="0">
                <a:solidFill>
                  <a:prstClr val="black"/>
                </a:solidFill>
              </a:rPr>
              <a:t> Core App)</a:t>
            </a:r>
          </a:p>
          <a:p>
            <a:pPr lvl="2" defTabSz="685800"/>
            <a:r>
              <a:rPr lang="ru-RU" dirty="0">
                <a:solidFill>
                  <a:prstClr val="black"/>
                </a:solidFill>
              </a:rPr>
              <a:t>- </a:t>
            </a:r>
            <a:r>
              <a:rPr lang="en-US" dirty="0">
                <a:solidFill>
                  <a:prstClr val="black"/>
                </a:solidFill>
              </a:rPr>
              <a:t>C#</a:t>
            </a:r>
          </a:p>
          <a:p>
            <a:pPr lvl="2" defTabSz="685800"/>
            <a:r>
              <a:rPr lang="ru-RU" dirty="0">
                <a:solidFill>
                  <a:prstClr val="black"/>
                </a:solidFill>
              </a:rPr>
              <a:t>- </a:t>
            </a:r>
            <a:r>
              <a:rPr lang="en-US" dirty="0">
                <a:solidFill>
                  <a:prstClr val="black"/>
                </a:solidFill>
              </a:rPr>
              <a:t>SQL</a:t>
            </a:r>
          </a:p>
          <a:p>
            <a:pPr lvl="2" defTabSz="685800"/>
            <a:r>
              <a:rPr lang="ru-RU" dirty="0">
                <a:solidFill>
                  <a:prstClr val="black"/>
                </a:solidFill>
              </a:rPr>
              <a:t>- </a:t>
            </a:r>
            <a:r>
              <a:rPr lang="en-US" dirty="0">
                <a:solidFill>
                  <a:prstClr val="black"/>
                </a:solidFill>
              </a:rPr>
              <a:t>HTML/</a:t>
            </a:r>
            <a:r>
              <a:rPr lang="en-US" dirty="0" err="1">
                <a:solidFill>
                  <a:prstClr val="black"/>
                </a:solidFill>
              </a:rPr>
              <a:t>Javascript</a:t>
            </a:r>
            <a:r>
              <a:rPr lang="en-US" dirty="0">
                <a:solidFill>
                  <a:prstClr val="black"/>
                </a:solidFill>
              </a:rPr>
              <a:t>/CSS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30FA4F1-DBCC-4F29-6E90-9809879D4CD9}"/>
              </a:ext>
            </a:extLst>
          </p:cNvPr>
          <p:cNvSpPr txBox="1"/>
          <p:nvPr/>
        </p:nvSpPr>
        <p:spPr>
          <a:xfrm>
            <a:off x="4390927" y="5870634"/>
            <a:ext cx="150474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Complexity </a:t>
            </a: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12" name="Line 36">
            <a:extLst>
              <a:ext uri="{FF2B5EF4-FFF2-40B4-BE49-F238E27FC236}">
                <a16:creationId xmlns:a16="http://schemas.microsoft.com/office/drawing/2014/main" id="{3B7BCC64-DF2B-CD1E-05FE-F4E08D6B482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871864" y="980728"/>
            <a:ext cx="22240" cy="4968552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0084067-A0F2-2DDB-AB4E-D905E0D828BC}"/>
              </a:ext>
            </a:extLst>
          </p:cNvPr>
          <p:cNvSpPr txBox="1"/>
          <p:nvPr/>
        </p:nvSpPr>
        <p:spPr>
          <a:xfrm rot="5400000">
            <a:off x="2375287" y="3414046"/>
            <a:ext cx="5403275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easy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						           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hard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CDA124-FD3E-6465-6E4A-47EF7B11863F}"/>
              </a:ext>
            </a:extLst>
          </p:cNvPr>
          <p:cNvSpPr txBox="1"/>
          <p:nvPr/>
        </p:nvSpPr>
        <p:spPr>
          <a:xfrm>
            <a:off x="0" y="3460516"/>
            <a:ext cx="10577945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data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</a:rPr>
              <a:t>							   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layout     		workflow    		application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9DDA50C-39CF-7321-E2A9-71A15EC9E3C5}"/>
              </a:ext>
            </a:extLst>
          </p:cNvPr>
          <p:cNvSpPr txBox="1"/>
          <p:nvPr/>
        </p:nvSpPr>
        <p:spPr>
          <a:xfrm>
            <a:off x="10339147" y="3236052"/>
            <a:ext cx="150474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Development abstraction layers</a:t>
            </a:r>
            <a:endParaRPr lang="en-US" dirty="0">
              <a:solidFill>
                <a:srgbClr val="0070C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99CB4DD-BF5E-D2E0-03E4-49C1A339BB1B}"/>
              </a:ext>
            </a:extLst>
          </p:cNvPr>
          <p:cNvGrpSpPr/>
          <p:nvPr/>
        </p:nvGrpSpPr>
        <p:grpSpPr>
          <a:xfrm>
            <a:off x="222827" y="868154"/>
            <a:ext cx="5308936" cy="1915239"/>
            <a:chOff x="222827" y="868154"/>
            <a:chExt cx="5308936" cy="1915239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E05E8863-3C5B-28A4-0DD3-ED8A921107F2}"/>
                </a:ext>
              </a:extLst>
            </p:cNvPr>
            <p:cNvSpPr/>
            <p:nvPr/>
          </p:nvSpPr>
          <p:spPr>
            <a:xfrm>
              <a:off x="222827" y="868154"/>
              <a:ext cx="4158254" cy="1915239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41CB7F46-59A7-734A-80AE-3A3A9C07D185}"/>
                </a:ext>
              </a:extLst>
            </p:cNvPr>
            <p:cNvSpPr txBox="1"/>
            <p:nvPr/>
          </p:nvSpPr>
          <p:spPr>
            <a:xfrm rot="19662707">
              <a:off x="2775798" y="1986147"/>
              <a:ext cx="2755965" cy="30008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i="1" dirty="0">
                  <a:solidFill>
                    <a:srgbClr val="0432FF"/>
                  </a:solidFill>
                </a:rPr>
                <a:t>Shortly illustrated in today’s talk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8298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71A2DB-ACF3-8266-08C4-20192E0F33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B6D9946-DE79-47A7-5D39-5562A1755B4D}"/>
              </a:ext>
            </a:extLst>
          </p:cNvPr>
          <p:cNvGrpSpPr/>
          <p:nvPr/>
        </p:nvGrpSpPr>
        <p:grpSpPr>
          <a:xfrm>
            <a:off x="85563" y="4091640"/>
            <a:ext cx="11708118" cy="1559859"/>
            <a:chOff x="85563" y="4091640"/>
            <a:chExt cx="11708118" cy="1559859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339C5A11-2EB4-2D03-1761-AF4C736B62C3}"/>
                </a:ext>
              </a:extLst>
            </p:cNvPr>
            <p:cNvSpPr/>
            <p:nvPr/>
          </p:nvSpPr>
          <p:spPr>
            <a:xfrm>
              <a:off x="85563" y="4091640"/>
              <a:ext cx="11708118" cy="1559859"/>
            </a:xfrm>
            <a:prstGeom prst="roundRect">
              <a:avLst/>
            </a:prstGeom>
            <a:solidFill>
              <a:srgbClr val="0070C0">
                <a:alpha val="20000"/>
              </a:srgbClr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6" descr="Web Service Icons - Free SVG &amp; PNG Web Service Images - Noun Project">
              <a:extLst>
                <a:ext uri="{FF2B5EF4-FFF2-40B4-BE49-F238E27FC236}">
                  <a16:creationId xmlns:a16="http://schemas.microsoft.com/office/drawing/2014/main" id="{FE4F5EDD-A3C9-25B4-CB00-37DB4520B6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9837" y="4498107"/>
              <a:ext cx="422564" cy="4225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98" name="Picture 2" descr="External link - Free technology icons">
              <a:extLst>
                <a:ext uri="{FF2B5EF4-FFF2-40B4-BE49-F238E27FC236}">
                  <a16:creationId xmlns:a16="http://schemas.microsoft.com/office/drawing/2014/main" id="{E3740BE5-FE00-C21F-B1AC-74A652328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48108" y="4858324"/>
              <a:ext cx="405246" cy="4052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38025B10-4F70-BAED-5010-593464C3F805}"/>
              </a:ext>
            </a:extLst>
          </p:cNvPr>
          <p:cNvSpPr txBox="1"/>
          <p:nvPr/>
        </p:nvSpPr>
        <p:spPr>
          <a:xfrm>
            <a:off x="131428" y="952516"/>
            <a:ext cx="12060572" cy="46320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en-US" sz="2200" b="1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to support new user-defined object type (UDT) </a:t>
            </a:r>
          </a:p>
          <a:p>
            <a:pPr defTabSz="914377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	</a:t>
            </a:r>
            <a:r>
              <a:rPr lang="en-US" sz="2200" b="1" u="sng" dirty="0">
                <a:solidFill>
                  <a:prstClr val="black"/>
                </a:solidFill>
              </a:rPr>
              <a:t>without modifying core RDMS source code</a:t>
            </a:r>
          </a:p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Given</a:t>
            </a:r>
            <a:r>
              <a:rPr lang="en-US" sz="2200" b="1" dirty="0">
                <a:solidFill>
                  <a:prstClr val="black"/>
                </a:solidFill>
              </a:rPr>
              <a:t>: </a:t>
            </a:r>
            <a:r>
              <a:rPr lang="en-US" sz="2200" dirty="0">
                <a:solidFill>
                  <a:prstClr val="black"/>
                </a:solidFill>
              </a:rPr>
              <a:t>New object type with/without a new arbitrary file format </a:t>
            </a: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(could be new measurement type result).</a:t>
            </a:r>
          </a:p>
          <a:p>
            <a:pPr defTabSz="914377">
              <a:spcAft>
                <a:spcPts val="600"/>
              </a:spcAft>
            </a:pPr>
            <a:endParaRPr lang="en-US" sz="2200" b="1" dirty="0">
              <a:solidFill>
                <a:prstClr val="black"/>
              </a:solidFill>
            </a:endParaRPr>
          </a:p>
          <a:p>
            <a:pPr defTabSz="914377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Solution</a:t>
            </a:r>
            <a:r>
              <a:rPr lang="en-US" sz="2200" dirty="0">
                <a:solidFill>
                  <a:prstClr val="black"/>
                </a:solidFill>
              </a:rPr>
              <a:t> (or 5 keys to success)</a:t>
            </a:r>
            <a:r>
              <a:rPr lang="en-US" sz="2200" b="1" dirty="0">
                <a:solidFill>
                  <a:prstClr val="black"/>
                </a:solidFill>
              </a:rPr>
              <a:t>:</a:t>
            </a:r>
            <a:endParaRPr lang="en-US" sz="2200" dirty="0">
              <a:solidFill>
                <a:prstClr val="black"/>
              </a:solidFill>
            </a:endParaRPr>
          </a:p>
          <a:p>
            <a:pPr marL="342900" indent="-342900" defTabSz="914377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Templates – </a:t>
            </a:r>
            <a:r>
              <a:rPr lang="en-US" sz="2200" dirty="0">
                <a:solidFill>
                  <a:prstClr val="black"/>
                </a:solidFill>
              </a:rPr>
              <a:t>define object model (data structure) in terms of key-value pairs / table (properties)</a:t>
            </a:r>
          </a:p>
          <a:p>
            <a:pPr marL="342900" indent="-342900" defTabSz="914377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Search</a:t>
            </a:r>
            <a:r>
              <a:rPr lang="en-US" sz="2200" dirty="0">
                <a:solidFill>
                  <a:prstClr val="black"/>
                </a:solidFill>
              </a:rPr>
              <a:t> – enable search for UDT objects based on </a:t>
            </a:r>
            <a:r>
              <a:rPr lang="en-US" sz="2200" u="sng" dirty="0">
                <a:solidFill>
                  <a:prstClr val="black"/>
                </a:solidFill>
              </a:rPr>
              <a:t>defined data model</a:t>
            </a:r>
          </a:p>
          <a:p>
            <a:pPr marL="342900" indent="-342900" defTabSz="914377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Validation</a:t>
            </a:r>
            <a:r>
              <a:rPr lang="en-US" sz="2200" dirty="0">
                <a:solidFill>
                  <a:prstClr val="black"/>
                </a:solidFill>
              </a:rPr>
              <a:t> – provide check for data correctness (valid/invalid)</a:t>
            </a:r>
          </a:p>
          <a:p>
            <a:pPr marL="342900" indent="-342900" defTabSz="914377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Data Extraction </a:t>
            </a:r>
            <a:r>
              <a:rPr lang="en-US" sz="2200" dirty="0">
                <a:solidFill>
                  <a:prstClr val="black"/>
                </a:solidFill>
              </a:rPr>
              <a:t>– if valid, extract data in terms of properties / related object creation</a:t>
            </a:r>
            <a:endParaRPr lang="en-US" sz="2200" b="1" dirty="0">
              <a:solidFill>
                <a:prstClr val="black"/>
              </a:solidFill>
            </a:endParaRPr>
          </a:p>
          <a:p>
            <a:pPr marL="342900" indent="-342900" defTabSz="914377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prstClr val="black"/>
                </a:solidFill>
              </a:rPr>
              <a:t>Visualization</a:t>
            </a:r>
            <a:r>
              <a:rPr lang="en-US" sz="2200" dirty="0">
                <a:solidFill>
                  <a:prstClr val="black"/>
                </a:solidFill>
              </a:rPr>
              <a:t> – display data, including drawing charts / diagrams, </a:t>
            </a:r>
            <a:r>
              <a:rPr lang="en-US" sz="2200" dirty="0" err="1">
                <a:solidFill>
                  <a:prstClr val="black"/>
                </a:solidFill>
              </a:rPr>
              <a:t>etc</a:t>
            </a:r>
            <a:r>
              <a:rPr lang="en-US" sz="2200" dirty="0">
                <a:solidFill>
                  <a:prstClr val="black"/>
                </a:solidFill>
              </a:rPr>
              <a:t>…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989B25-0C90-1591-98BA-E94661DF5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User-Defined Type Support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C72FE7-5E8A-E104-61FF-D725275219D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443932" y="6362393"/>
            <a:ext cx="4006354" cy="485999"/>
          </a:xfrm>
        </p:spPr>
        <p:txBody>
          <a:bodyPr>
            <a:normAutofit/>
          </a:bodyPr>
          <a:lstStyle/>
          <a:p>
            <a:pPr indent="0" defTabSz="914377">
              <a:buNone/>
            </a:pPr>
            <a:r>
              <a:rPr lang="en-US" b="0" dirty="0">
                <a:solidFill>
                  <a:prstClr val="black"/>
                </a:solidFill>
              </a:rPr>
              <a:t>UDT – user-defined type</a:t>
            </a:r>
            <a:endParaRPr lang="en-US" b="0" dirty="0"/>
          </a:p>
        </p:txBody>
      </p:sp>
      <p:sp>
        <p:nvSpPr>
          <p:cNvPr id="26" name="Line 36">
            <a:extLst>
              <a:ext uri="{FF2B5EF4-FFF2-40B4-BE49-F238E27FC236}">
                <a16:creationId xmlns:a16="http://schemas.microsoft.com/office/drawing/2014/main" id="{4933882F-2C1E-B83E-B022-094FA53FC0A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96301" y="3543299"/>
            <a:ext cx="1587500" cy="38099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305362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No</a:t>
            </a:r>
            <a:r>
              <a:rPr lang="de-DE" dirty="0"/>
              <a:t>-Code </a:t>
            </a:r>
            <a:r>
              <a:rPr lang="de-DE" dirty="0" err="1"/>
              <a:t>Customisation</a:t>
            </a:r>
            <a:r>
              <a:rPr lang="de-DE" dirty="0"/>
              <a:t>: O</a:t>
            </a:r>
            <a:r>
              <a:rPr lang="en-US" dirty="0" err="1"/>
              <a:t>bject</a:t>
            </a:r>
            <a:r>
              <a:rPr lang="en-US" dirty="0"/>
              <a:t> Type Template</a:t>
            </a:r>
            <a:br>
              <a:rPr lang="en-US" sz="3733" dirty="0"/>
            </a:b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BEED1-0C3C-D48A-FED3-3FF2448937E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431570" y="6372001"/>
            <a:ext cx="6108142" cy="485999"/>
          </a:xfrm>
        </p:spPr>
        <p:txBody>
          <a:bodyPr>
            <a:norm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800" dirty="0">
                <a:solidFill>
                  <a:srgbClr val="0070C0"/>
                </a:solidFill>
                <a:latin typeface="Arial" panose="020B0604020202020204" pitchFamily="34" charset="0"/>
                <a:hlinkClick r:id="rId3"/>
              </a:rPr>
              <a:t>https://inf.mdi.ruhr-uni-bochum.de/object/250415-k2-1-32328</a:t>
            </a:r>
            <a:endParaRPr lang="en-US" altLang="ru-RU" sz="80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800" b="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srgbClr val="0070C0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https://demo.mdi.ruhr-uni-bochum.de/object/ag2s-4870</a:t>
            </a:r>
            <a:endParaRPr lang="en-US" sz="800" b="0" dirty="0">
              <a:solidFill>
                <a:srgbClr val="0070C0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8433965-F55C-B31E-51B4-150FF56ECD31}"/>
              </a:ext>
            </a:extLst>
          </p:cNvPr>
          <p:cNvGrpSpPr/>
          <p:nvPr/>
        </p:nvGrpSpPr>
        <p:grpSpPr>
          <a:xfrm>
            <a:off x="95683" y="1195960"/>
            <a:ext cx="5219894" cy="1077598"/>
            <a:chOff x="95683" y="1195960"/>
            <a:chExt cx="5219894" cy="1077598"/>
          </a:xfrm>
        </p:grpSpPr>
        <p:sp>
          <p:nvSpPr>
            <p:cNvPr id="31" name="Text Box 10">
              <a:extLst>
                <a:ext uri="{FF2B5EF4-FFF2-40B4-BE49-F238E27FC236}">
                  <a16:creationId xmlns:a16="http://schemas.microsoft.com/office/drawing/2014/main" id="{1908EAB5-C3AB-8ADF-3129-D38672F8CD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683" y="1668328"/>
              <a:ext cx="3312019" cy="605230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defTabSz="914377">
                <a:spcBef>
                  <a:spcPct val="0"/>
                </a:spcBef>
              </a:pPr>
              <a:r>
                <a:rPr lang="en-US" altLang="ru-RU" sz="2133" b="1" dirty="0">
                  <a:solidFill>
                    <a:prstClr val="black"/>
                  </a:solidFill>
                  <a:latin typeface="Arial" panose="020B0604020202020204" pitchFamily="34" charset="0"/>
                </a:rPr>
                <a:t>List</a:t>
              </a:r>
              <a:endParaRPr lang="ru-RU" altLang="ru-RU" sz="2133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  <a:p>
              <a:pPr algn="ctr" defTabSz="914377">
                <a:spcBef>
                  <a:spcPct val="0"/>
                </a:spcBef>
              </a:pPr>
              <a:r>
                <a:rPr lang="ru-RU" altLang="ru-RU" sz="1200" dirty="0">
                  <a:solidFill>
                    <a:prstClr val="black"/>
                  </a:solidFill>
                  <a:latin typeface="Arial" panose="020B0604020202020204" pitchFamily="34" charset="0"/>
                </a:rPr>
                <a:t>(</a:t>
              </a:r>
              <a:r>
                <a:rPr lang="en-US" altLang="ru-RU" sz="1200" dirty="0">
                  <a:solidFill>
                    <a:prstClr val="black"/>
                  </a:solidFill>
                  <a:latin typeface="Arial" panose="020B0604020202020204" pitchFamily="34" charset="0"/>
                </a:rPr>
                <a:t>specify sorted properties list with separators</a:t>
              </a:r>
              <a:r>
                <a:rPr lang="ru-RU" altLang="ru-RU" sz="1200" dirty="0">
                  <a:solidFill>
                    <a:prstClr val="black"/>
                  </a:solidFill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32" name="Line 11">
              <a:extLst>
                <a:ext uri="{FF2B5EF4-FFF2-40B4-BE49-F238E27FC236}">
                  <a16:creationId xmlns:a16="http://schemas.microsoft.com/office/drawing/2014/main" id="{5C469BCA-988F-9935-9DC5-008271A3A6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07699" y="1195960"/>
              <a:ext cx="1907878" cy="47341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</p:grpSp>
      <p:sp>
        <p:nvSpPr>
          <p:cNvPr id="34" name="Titel 4">
            <a:extLst>
              <a:ext uri="{FF2B5EF4-FFF2-40B4-BE49-F238E27FC236}">
                <a16:creationId xmlns:a16="http://schemas.microsoft.com/office/drawing/2014/main" id="{AE330AE2-ECC2-79F9-4132-ABD2E5BBDAC1}"/>
              </a:ext>
            </a:extLst>
          </p:cNvPr>
          <p:cNvSpPr txBox="1">
            <a:spLocks/>
          </p:cNvSpPr>
          <p:nvPr/>
        </p:nvSpPr>
        <p:spPr>
          <a:xfrm>
            <a:off x="4366475" y="607933"/>
            <a:ext cx="3264363" cy="792000"/>
          </a:xfrm>
          <a:prstGeom prst="rect">
            <a:avLst/>
          </a:prstGeom>
        </p:spPr>
        <p:txBody>
          <a:bodyPr vert="horz" lIns="91440" tIns="36000" rIns="91440" bIns="3600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de-DE" sz="3600" b="1" kern="1200" baseline="0" smtClean="0">
                <a:solidFill>
                  <a:srgbClr val="004C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ea typeface="+mj-ea"/>
                <a:cs typeface="Calibri Light" panose="020F0302020204030204" pitchFamily="34" charset="0"/>
              </a:defRPr>
            </a:lvl1pPr>
          </a:lstStyle>
          <a:p>
            <a:pPr algn="ctr" defTabSz="1219170"/>
            <a:r>
              <a:rPr lang="en-US" sz="3000" dirty="0"/>
              <a:t>Template</a:t>
            </a:r>
            <a:endParaRPr lang="en-GB" sz="30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6E3B720-18B8-DCD1-5193-2FB4F2B871F6}"/>
              </a:ext>
            </a:extLst>
          </p:cNvPr>
          <p:cNvGrpSpPr/>
          <p:nvPr/>
        </p:nvGrpSpPr>
        <p:grpSpPr>
          <a:xfrm>
            <a:off x="6722348" y="1226105"/>
            <a:ext cx="5373970" cy="1043058"/>
            <a:chOff x="6722348" y="1226105"/>
            <a:chExt cx="5373970" cy="1043058"/>
          </a:xfrm>
        </p:grpSpPr>
        <p:sp>
          <p:nvSpPr>
            <p:cNvPr id="33" name="Line 36">
              <a:extLst>
                <a:ext uri="{FF2B5EF4-FFF2-40B4-BE49-F238E27FC236}">
                  <a16:creationId xmlns:a16="http://schemas.microsoft.com/office/drawing/2014/main" id="{0EDD996A-F214-78C2-AE18-7249AC1297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722348" y="1226105"/>
              <a:ext cx="1917586" cy="442222"/>
            </a:xfrm>
            <a:prstGeom prst="line">
              <a:avLst/>
            </a:prstGeom>
            <a:noFill/>
            <a:ln w="635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defTabSz="914377"/>
              <a:endParaRPr lang="ru-RU" sz="1351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35" name="Text Box 10">
              <a:extLst>
                <a:ext uri="{FF2B5EF4-FFF2-40B4-BE49-F238E27FC236}">
                  <a16:creationId xmlns:a16="http://schemas.microsoft.com/office/drawing/2014/main" id="{BDF01054-06E6-40CD-64CD-CDA86C8AD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639935" y="1663933"/>
              <a:ext cx="3456383" cy="605230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defTabSz="914377">
                <a:spcBef>
                  <a:spcPct val="0"/>
                </a:spcBef>
              </a:pPr>
              <a:r>
                <a:rPr lang="en-US" altLang="ru-RU" sz="2133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Table</a:t>
              </a:r>
              <a:endParaRPr lang="ru-RU" altLang="ru-RU" sz="2133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ctr" defTabSz="914377">
                <a:spcBef>
                  <a:spcPct val="0"/>
                </a:spcBef>
              </a:pP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(</a:t>
              </a:r>
              <a:r>
                <a:rPr lang="en-US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specify table structure: columns &amp; types</a:t>
              </a: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)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C14966DA-8124-1E9D-2095-50F889CA2CCD}"/>
              </a:ext>
            </a:extLst>
          </p:cNvPr>
          <p:cNvSpPr txBox="1"/>
          <p:nvPr/>
        </p:nvSpPr>
        <p:spPr>
          <a:xfrm>
            <a:off x="4818184" y="1579026"/>
            <a:ext cx="292909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Create an object with </a:t>
            </a: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“_Template” 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name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</a:rPr>
              <a:t>Specify properties set for a type</a:t>
            </a:r>
            <a:endParaRPr lang="en-US" dirty="0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7D02F1F5-A3F7-EA76-1190-6017E2FEC7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713" y="2426869"/>
            <a:ext cx="4405950" cy="345967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1EF8F877-A92D-5F19-8EF6-9990B8BB49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2389" y="2648767"/>
            <a:ext cx="5054655" cy="19772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B371A41-E4E4-5FD2-A582-4D14F5892A7C}"/>
              </a:ext>
            </a:extLst>
          </p:cNvPr>
          <p:cNvSpPr txBox="1"/>
          <p:nvPr/>
        </p:nvSpPr>
        <p:spPr>
          <a:xfrm>
            <a:off x="1584289" y="5851251"/>
            <a:ext cx="292909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400" b="1" dirty="0">
                <a:solidFill>
                  <a:prstClr val="black"/>
                </a:solidFill>
                <a:latin typeface="+mn-lt"/>
              </a:rPr>
              <a:t>Key-value pairs</a:t>
            </a:r>
            <a:endParaRPr lang="en-US" sz="1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50B0E8-404C-6978-5AB4-73B6BE2AB3D6}"/>
              </a:ext>
            </a:extLst>
          </p:cNvPr>
          <p:cNvSpPr txBox="1"/>
          <p:nvPr/>
        </p:nvSpPr>
        <p:spPr>
          <a:xfrm>
            <a:off x="7947906" y="4581809"/>
            <a:ext cx="33158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sz="1400" b="1" dirty="0">
                <a:solidFill>
                  <a:prstClr val="black"/>
                </a:solidFill>
                <a:latin typeface="+mn-lt"/>
              </a:rPr>
              <a:t>Data in a table with predefined structure</a:t>
            </a:r>
            <a:endParaRPr lang="en-US" sz="1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11F010-0063-7728-D739-5D76A21743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78402" y="3509820"/>
            <a:ext cx="2744931" cy="238990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B0468446-5AC6-6E61-8B4E-7B21681C05D8}"/>
              </a:ext>
            </a:extLst>
          </p:cNvPr>
          <p:cNvGrpSpPr/>
          <p:nvPr/>
        </p:nvGrpSpPr>
        <p:grpSpPr>
          <a:xfrm>
            <a:off x="4689757" y="4126348"/>
            <a:ext cx="2736280" cy="1832263"/>
            <a:chOff x="4689757" y="4126348"/>
            <a:chExt cx="2736280" cy="1832263"/>
          </a:xfrm>
        </p:grpSpPr>
        <p:pic>
          <p:nvPicPr>
            <p:cNvPr id="2050" name="Picture 2" descr="Xlsx file Generic color fill icon">
              <a:extLst>
                <a:ext uri="{FF2B5EF4-FFF2-40B4-BE49-F238E27FC236}">
                  <a16:creationId xmlns:a16="http://schemas.microsoft.com/office/drawing/2014/main" id="{92760E59-C40C-2DDD-3B61-A2A5DC28A3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3271" y="4839856"/>
              <a:ext cx="1118755" cy="11187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10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8B1487D4-E144-AFCC-2E6F-61EB2FA43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7088500">
              <a:off x="4689757" y="4171376"/>
              <a:ext cx="1285015" cy="1285015"/>
            </a:xfrm>
            <a:prstGeom prst="rect">
              <a:avLst/>
            </a:prstGeom>
          </p:spPr>
        </p:pic>
        <p:pic>
          <p:nvPicPr>
            <p:cNvPr id="12" name="Picture 11" descr="A black background with a black square&#10;&#10;Description automatically generated with medium confidence">
              <a:extLst>
                <a:ext uri="{FF2B5EF4-FFF2-40B4-BE49-F238E27FC236}">
                  <a16:creationId xmlns:a16="http://schemas.microsoft.com/office/drawing/2014/main" id="{7D047217-D03F-2481-86B2-6D120E139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71232">
              <a:off x="6141022" y="4126348"/>
              <a:ext cx="1285015" cy="12850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6886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733" dirty="0"/>
              <a:t>Search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F9B3F-1D07-B500-3103-8B6DC68132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prstClr val="black"/>
                </a:solidFill>
                <a:latin typeface="Arial" panose="020B0604020202020204" pitchFamily="34" charset="0"/>
                <a:hlinkClick r:id="rId3"/>
              </a:rPr>
              <a:t>https://demo.mdi.ruhr-uni-bochum.de/search/?system=As-Ga&amp;typeid=8&amp;Aspctmin=30&amp;Aspctmax=50&amp;Gaabsmin=1&amp;Gaabsmax=3&amp;pr0name=E%3Csub%3Eg%3C%2Fsub%3E&amp;pr0type=Float&amp;pr0min=1.5&amp;pr0max=2&amp;pr1name=Comment&amp;pr1type=String&amp;pr1max=3&amp;pr1str=solution&amp;prcnt=2</a:t>
            </a:r>
            <a:endParaRPr lang="en-US" altLang="ru-RU" sz="800" b="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060ABD-80BE-8653-2A65-9ECD8599F1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3767" y="20825"/>
            <a:ext cx="8182352" cy="601868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Text Box 52">
            <a:extLst>
              <a:ext uri="{FF2B5EF4-FFF2-40B4-BE49-F238E27FC236}">
                <a16:creationId xmlns:a16="http://schemas.microsoft.com/office/drawing/2014/main" id="{7A6DF9F1-DCFB-8B98-C6AC-52FB88A29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927" y="805027"/>
            <a:ext cx="3850840" cy="54877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Search on: 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Chemical system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Composition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Object type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Phrase in object’s </a:t>
            </a:r>
            <a:r>
              <a:rPr lang="en-US" altLang="ru-RU" sz="2133" u="sng" dirty="0">
                <a:solidFill>
                  <a:prstClr val="black"/>
                </a:solidFill>
                <a:latin typeface="+mn-lt"/>
              </a:rPr>
              <a:t>Name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or </a:t>
            </a:r>
            <a:r>
              <a:rPr lang="en-US" altLang="ru-RU" sz="2133" u="sng" dirty="0">
                <a:solidFill>
                  <a:prstClr val="black"/>
                </a:solidFill>
                <a:latin typeface="+mn-lt"/>
              </a:rPr>
              <a:t>Description</a:t>
            </a: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Properties values (all available within tenant)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Person created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Creation date</a:t>
            </a:r>
          </a:p>
          <a:p>
            <a:pPr marL="457189" indent="-457189" defTabSz="914377">
              <a:spcBef>
                <a:spcPts val="0"/>
              </a:spcBef>
              <a:buFontTx/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Research graph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...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Important feature: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srgbClr val="0070C0"/>
                </a:solidFill>
                <a:latin typeface="+mn-lt"/>
              </a:rPr>
              <a:t>persistent URL on search 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(share search results easily by URL</a:t>
            </a:r>
            <a:r>
              <a:rPr lang="en-US" altLang="ru-RU" sz="1600" dirty="0">
                <a:solidFill>
                  <a:srgbClr val="E6332A"/>
                </a:solidFill>
                <a:latin typeface="+mn-lt"/>
              </a:rPr>
              <a:t>*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)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.</a:t>
            </a:r>
          </a:p>
          <a:p>
            <a:pPr defTabSz="914377">
              <a:spcBef>
                <a:spcPts val="0"/>
              </a:spcBef>
            </a:pPr>
            <a:endParaRPr lang="en-US" altLang="ru-RU" sz="1467" dirty="0">
              <a:solidFill>
                <a:srgbClr val="E6332A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1600" dirty="0">
                <a:solidFill>
                  <a:srgbClr val="E6332A"/>
                </a:solidFill>
                <a:latin typeface="+mn-lt"/>
              </a:rPr>
              <a:t>*</a:t>
            </a:r>
            <a:r>
              <a:rPr lang="en-US" altLang="ru-RU" sz="1600" dirty="0">
                <a:solidFill>
                  <a:prstClr val="black"/>
                </a:solidFill>
                <a:latin typeface="+mn-lt"/>
              </a:rPr>
              <a:t> - respecting current security context</a:t>
            </a:r>
          </a:p>
        </p:txBody>
      </p:sp>
    </p:spTree>
    <p:extLst>
      <p:ext uri="{BB962C8B-B14F-4D97-AF65-F5344CB8AC3E}">
        <p14:creationId xmlns:p14="http://schemas.microsoft.com/office/powerpoint/2010/main" val="24915896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A03CDC-6D35-0376-62F0-23AB31259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C83B413B-2028-534C-209B-5B342C477B7C}"/>
              </a:ext>
            </a:extLst>
          </p:cNvPr>
          <p:cNvSpPr txBox="1"/>
          <p:nvPr/>
        </p:nvSpPr>
        <p:spPr>
          <a:xfrm rot="16200000">
            <a:off x="3406140" y="3029611"/>
            <a:ext cx="1264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solidFill>
                  <a:schemeClr val="tx1"/>
                </a:solidFill>
                <a:latin typeface="Arial" panose="020B0604020202020204" pitchFamily="34" charset="0"/>
              </a:rPr>
              <a:t>ok</a:t>
            </a: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E7B458D-58A7-1641-4D4D-84EED79BC47F}"/>
              </a:ext>
            </a:extLst>
          </p:cNvPr>
          <p:cNvSpPr/>
          <p:nvPr/>
        </p:nvSpPr>
        <p:spPr>
          <a:xfrm>
            <a:off x="5345680" y="1900191"/>
            <a:ext cx="6008120" cy="4394733"/>
          </a:xfrm>
          <a:prstGeom prst="rect">
            <a:avLst/>
          </a:prstGeom>
          <a:solidFill>
            <a:srgbClr val="00D3F0">
              <a:alpha val="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05BEF444-E34F-1423-C899-5FC44633C51B}"/>
              </a:ext>
            </a:extLst>
          </p:cNvPr>
          <p:cNvCxnSpPr>
            <a:cxnSpLocks/>
          </p:cNvCxnSpPr>
          <p:nvPr/>
        </p:nvCxnSpPr>
        <p:spPr>
          <a:xfrm flipV="1">
            <a:off x="7673340" y="4346211"/>
            <a:ext cx="1592580" cy="115062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>
            <a:extLst>
              <a:ext uri="{FF2B5EF4-FFF2-40B4-BE49-F238E27FC236}">
                <a16:creationId xmlns:a16="http://schemas.microsoft.com/office/drawing/2014/main" id="{6A5601C2-7A6D-6BCB-62BD-E628B7DC179C}"/>
              </a:ext>
            </a:extLst>
          </p:cNvPr>
          <p:cNvSpPr txBox="1"/>
          <p:nvPr/>
        </p:nvSpPr>
        <p:spPr>
          <a:xfrm rot="19478933">
            <a:off x="7597140" y="4693606"/>
            <a:ext cx="1493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SHA-256</a:t>
            </a:r>
            <a:b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</a:b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</a:rPr>
              <a:t>link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Text Box 10">
            <a:extLst>
              <a:ext uri="{FF2B5EF4-FFF2-40B4-BE49-F238E27FC236}">
                <a16:creationId xmlns:a16="http://schemas.microsoft.com/office/drawing/2014/main" id="{F7C28EC6-FBF1-AC27-224A-DCA0CAA6FC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2867" y="3724410"/>
            <a:ext cx="2009553" cy="615553"/>
          </a:xfrm>
          <a:prstGeom prst="rect">
            <a:avLst/>
          </a:prstGeom>
          <a:solidFill>
            <a:srgbClr val="00B050">
              <a:alpha val="4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Persisting</a:t>
            </a:r>
            <a:endParaRPr lang="ru-RU" altLang="ru-RU" sz="20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document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 + </a:t>
            </a:r>
            <a:r>
              <a:rPr lang="en-US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data</a:t>
            </a:r>
            <a:r>
              <a:rPr lang="ru-RU" altLang="ru-RU" sz="14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9" name="AutoShape 8">
            <a:extLst>
              <a:ext uri="{FF2B5EF4-FFF2-40B4-BE49-F238E27FC236}">
                <a16:creationId xmlns:a16="http://schemas.microsoft.com/office/drawing/2014/main" id="{25470C2E-0BB7-1552-2E37-61AFF89B2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5983" y="3624343"/>
            <a:ext cx="2015836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74DB2EC-7E94-394A-94DA-DE9F2D5564D1}"/>
              </a:ext>
            </a:extLst>
          </p:cNvPr>
          <p:cNvCxnSpPr>
            <a:cxnSpLocks/>
          </p:cNvCxnSpPr>
          <p:nvPr/>
        </p:nvCxnSpPr>
        <p:spPr>
          <a:xfrm>
            <a:off x="7932420" y="4027212"/>
            <a:ext cx="121920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55CCD6D3-A816-E10C-0147-C8B9D0688727}"/>
              </a:ext>
            </a:extLst>
          </p:cNvPr>
          <p:cNvSpPr txBox="1"/>
          <p:nvPr/>
        </p:nvSpPr>
        <p:spPr>
          <a:xfrm>
            <a:off x="7888913" y="3696757"/>
            <a:ext cx="12192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objects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properties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04B15D5E-08A1-7C9D-2702-12F574538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208" y="1881189"/>
            <a:ext cx="716971" cy="71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0D49556-923A-504F-FE3B-9B48A6F9939D}"/>
              </a:ext>
            </a:extLst>
          </p:cNvPr>
          <p:cNvSpPr txBox="1"/>
          <p:nvPr/>
        </p:nvSpPr>
        <p:spPr>
          <a:xfrm>
            <a:off x="647700" y="2475838"/>
            <a:ext cx="16470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user</a:t>
            </a:r>
            <a:endParaRPr lang="ru-RU" alt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/ API</a:t>
            </a:r>
          </a:p>
        </p:txBody>
      </p:sp>
      <p:sp>
        <p:nvSpPr>
          <p:cNvPr id="2" name="Text Box 10">
            <a:extLst>
              <a:ext uri="{FF2B5EF4-FFF2-40B4-BE49-F238E27FC236}">
                <a16:creationId xmlns:a16="http://schemas.microsoft.com/office/drawing/2014/main" id="{FCE2C3E7-DAAF-0D3A-DF23-C3E509224B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247" y="2151244"/>
            <a:ext cx="2009553" cy="707886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Data</a:t>
            </a:r>
          </a:p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validation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9039D0BC-4AA0-F128-FCAB-3452CDB6752C}"/>
              </a:ext>
            </a:extLst>
          </p:cNvPr>
          <p:cNvCxnSpPr>
            <a:cxnSpLocks/>
          </p:cNvCxnSpPr>
          <p:nvPr/>
        </p:nvCxnSpPr>
        <p:spPr>
          <a:xfrm>
            <a:off x="1813560" y="2494551"/>
            <a:ext cx="105156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BD7F740-FA29-3CA5-81C5-3BBC3422136A}"/>
              </a:ext>
            </a:extLst>
          </p:cNvPr>
          <p:cNvCxnSpPr>
            <a:cxnSpLocks/>
          </p:cNvCxnSpPr>
          <p:nvPr/>
        </p:nvCxnSpPr>
        <p:spPr>
          <a:xfrm flipV="1">
            <a:off x="3878580" y="1176291"/>
            <a:ext cx="0" cy="966877"/>
          </a:xfrm>
          <a:prstGeom prst="straightConnector1">
            <a:avLst/>
          </a:prstGeom>
          <a:ln w="63500">
            <a:solidFill>
              <a:srgbClr val="C00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Box 10">
            <a:extLst>
              <a:ext uri="{FF2B5EF4-FFF2-40B4-BE49-F238E27FC236}">
                <a16:creationId xmlns:a16="http://schemas.microsoft.com/office/drawing/2014/main" id="{3C3F0FDF-522E-A413-E90D-93F4B72AC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247" y="3671070"/>
            <a:ext cx="2009553" cy="707886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Data extraction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C43316-B7CE-5FE1-F038-DD786021BC83}"/>
              </a:ext>
            </a:extLst>
          </p:cNvPr>
          <p:cNvSpPr txBox="1"/>
          <p:nvPr/>
        </p:nvSpPr>
        <p:spPr>
          <a:xfrm>
            <a:off x="2905125" y="778265"/>
            <a:ext cx="18878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sz="2400" b="1" dirty="0">
                <a:solidFill>
                  <a:schemeClr val="tx1"/>
                </a:solidFill>
                <a:latin typeface="Arial" panose="020B0604020202020204" pitchFamily="34" charset="0"/>
              </a:rPr>
              <a:t>Failure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1DA5274-2801-7B21-2B68-C9FE1A669C33}"/>
              </a:ext>
            </a:extLst>
          </p:cNvPr>
          <p:cNvCxnSpPr>
            <a:cxnSpLocks/>
          </p:cNvCxnSpPr>
          <p:nvPr/>
        </p:nvCxnSpPr>
        <p:spPr>
          <a:xfrm>
            <a:off x="3878580" y="2867787"/>
            <a:ext cx="0" cy="807864"/>
          </a:xfrm>
          <a:prstGeom prst="straightConnector1">
            <a:avLst/>
          </a:prstGeom>
          <a:ln w="63500">
            <a:solidFill>
              <a:srgbClr val="00B05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A7D5972-4281-AD65-58F6-784AD11033E3}"/>
              </a:ext>
            </a:extLst>
          </p:cNvPr>
          <p:cNvCxnSpPr>
            <a:cxnSpLocks/>
          </p:cNvCxnSpPr>
          <p:nvPr/>
        </p:nvCxnSpPr>
        <p:spPr>
          <a:xfrm>
            <a:off x="4884420" y="4026171"/>
            <a:ext cx="105156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lowchart: Multidocument 19">
            <a:extLst>
              <a:ext uri="{FF2B5EF4-FFF2-40B4-BE49-F238E27FC236}">
                <a16:creationId xmlns:a16="http://schemas.microsoft.com/office/drawing/2014/main" id="{717CBE04-4C86-0525-8013-2272BB4B29AB}"/>
              </a:ext>
            </a:extLst>
          </p:cNvPr>
          <p:cNvSpPr/>
          <p:nvPr/>
        </p:nvSpPr>
        <p:spPr>
          <a:xfrm>
            <a:off x="6099945" y="4924075"/>
            <a:ext cx="1567543" cy="1266093"/>
          </a:xfrm>
          <a:prstGeom prst="flowChartMultidocumen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File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storage</a:t>
            </a: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AD4A386C-3B35-41FB-691E-894824D72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247" y="5286510"/>
            <a:ext cx="2009553" cy="707886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Data visualisation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988F96DD-8F19-ADA0-0693-58F91518DB8F}"/>
              </a:ext>
            </a:extLst>
          </p:cNvPr>
          <p:cNvCxnSpPr>
            <a:cxnSpLocks/>
          </p:cNvCxnSpPr>
          <p:nvPr/>
        </p:nvCxnSpPr>
        <p:spPr>
          <a:xfrm flipH="1">
            <a:off x="4876800" y="5641611"/>
            <a:ext cx="121920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B95425E8-1787-BD9B-D324-2DB84352EA27}"/>
              </a:ext>
            </a:extLst>
          </p:cNvPr>
          <p:cNvCxnSpPr>
            <a:cxnSpLocks/>
          </p:cNvCxnSpPr>
          <p:nvPr/>
        </p:nvCxnSpPr>
        <p:spPr>
          <a:xfrm>
            <a:off x="6949440" y="4346211"/>
            <a:ext cx="0" cy="57150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 Box 10">
            <a:extLst>
              <a:ext uri="{FF2B5EF4-FFF2-40B4-BE49-F238E27FC236}">
                <a16:creationId xmlns:a16="http://schemas.microsoft.com/office/drawing/2014/main" id="{A119623B-D187-F8BF-6C8F-1BE920898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287" y="4669290"/>
            <a:ext cx="2009553" cy="400110"/>
          </a:xfrm>
          <a:prstGeom prst="rect">
            <a:avLst/>
          </a:prstGeom>
          <a:solidFill>
            <a:srgbClr val="FFC000">
              <a:alpha val="50000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b="1" dirty="0">
                <a:solidFill>
                  <a:schemeClr val="tx1"/>
                </a:solidFill>
                <a:latin typeface="Arial" panose="020B0604020202020204" pitchFamily="34" charset="0"/>
              </a:rPr>
              <a:t>View</a:t>
            </a:r>
            <a:endParaRPr lang="ru-RU" altLang="ru-RU" sz="2000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0E7F8D9-2270-0DCE-AA30-9E0966EA2B8D}"/>
              </a:ext>
            </a:extLst>
          </p:cNvPr>
          <p:cNvCxnSpPr>
            <a:cxnSpLocks/>
            <a:stCxn id="41" idx="0"/>
          </p:cNvCxnSpPr>
          <p:nvPr/>
        </p:nvCxnSpPr>
        <p:spPr>
          <a:xfrm flipV="1">
            <a:off x="1525064" y="3218451"/>
            <a:ext cx="0" cy="1450839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9DEE073B-C38E-0DE0-6AB1-FE383B8573DF}"/>
              </a:ext>
            </a:extLst>
          </p:cNvPr>
          <p:cNvCxnSpPr>
            <a:cxnSpLocks/>
          </p:cNvCxnSpPr>
          <p:nvPr/>
        </p:nvCxnSpPr>
        <p:spPr>
          <a:xfrm flipV="1">
            <a:off x="1516380" y="5070111"/>
            <a:ext cx="0" cy="55626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0D1E909-BAE3-E47A-3F53-55189FB6A488}"/>
              </a:ext>
            </a:extLst>
          </p:cNvPr>
          <p:cNvCxnSpPr>
            <a:cxnSpLocks/>
          </p:cNvCxnSpPr>
          <p:nvPr/>
        </p:nvCxnSpPr>
        <p:spPr>
          <a:xfrm flipH="1">
            <a:off x="1485900" y="5656851"/>
            <a:ext cx="1379220" cy="0"/>
          </a:xfrm>
          <a:prstGeom prst="straightConnector1">
            <a:avLst/>
          </a:prstGeom>
          <a:ln w="63500">
            <a:solidFill>
              <a:schemeClr val="tx2">
                <a:lumMod val="90000"/>
                <a:lumOff val="10000"/>
                <a:alpha val="50000"/>
              </a:schemeClr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C24F5F5E-A6B2-0813-8F78-13307059AD32}"/>
              </a:ext>
            </a:extLst>
          </p:cNvPr>
          <p:cNvSpPr txBox="1"/>
          <p:nvPr/>
        </p:nvSpPr>
        <p:spPr>
          <a:xfrm rot="16200000">
            <a:off x="3421380" y="1494117"/>
            <a:ext cx="1264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solidFill>
                  <a:schemeClr val="tx1"/>
                </a:solidFill>
                <a:latin typeface="Arial" panose="020B0604020202020204" pitchFamily="34" charset="0"/>
              </a:rPr>
              <a:t>fail</a:t>
            </a: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CA306262-EAA8-B0C5-C8E3-74278EFFB7D2}"/>
              </a:ext>
            </a:extLst>
          </p:cNvPr>
          <p:cNvSpPr txBox="1"/>
          <p:nvPr/>
        </p:nvSpPr>
        <p:spPr>
          <a:xfrm>
            <a:off x="1436370" y="5674115"/>
            <a:ext cx="1424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latin typeface="Arial" panose="020B0604020202020204" pitchFamily="34" charset="0"/>
              </a:rPr>
              <a:t>HTML</a:t>
            </a:r>
            <a:endParaRPr lang="ru-RU" altLang="ru-RU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8CB4259-50DC-2483-C7BD-6BF411680C3B}"/>
              </a:ext>
            </a:extLst>
          </p:cNvPr>
          <p:cNvSpPr txBox="1"/>
          <p:nvPr/>
        </p:nvSpPr>
        <p:spPr>
          <a:xfrm>
            <a:off x="1722120" y="2058425"/>
            <a:ext cx="1203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latin typeface="Arial" panose="020B0604020202020204" pitchFamily="34" charset="0"/>
              </a:rPr>
              <a:t>document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840329D5-504F-71AC-B599-BC0CBFDC1741}"/>
              </a:ext>
            </a:extLst>
          </p:cNvPr>
          <p:cNvSpPr txBox="1"/>
          <p:nvPr/>
        </p:nvSpPr>
        <p:spPr>
          <a:xfrm>
            <a:off x="4787372" y="3674443"/>
            <a:ext cx="120396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JSON</a:t>
            </a:r>
            <a:b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5EE0C23-9D72-7909-0431-23D2D1999912}"/>
              </a:ext>
            </a:extLst>
          </p:cNvPr>
          <p:cNvSpPr txBox="1"/>
          <p:nvPr/>
        </p:nvSpPr>
        <p:spPr>
          <a:xfrm>
            <a:off x="4914900" y="5251205"/>
            <a:ext cx="1203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document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5CA4967-D1BF-39F2-8DEC-281057C4E984}"/>
              </a:ext>
            </a:extLst>
          </p:cNvPr>
          <p:cNvSpPr txBox="1"/>
          <p:nvPr/>
        </p:nvSpPr>
        <p:spPr>
          <a:xfrm>
            <a:off x="5787176" y="4369875"/>
            <a:ext cx="12039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latin typeface="Arial" panose="020B0604020202020204" pitchFamily="34" charset="0"/>
                <a:cs typeface="Arial" panose="020B0604020202020204" pitchFamily="34" charset="0"/>
              </a:rPr>
              <a:t>document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B8DDEB7-C0F7-270F-BA4A-C2DD0F767D24}"/>
              </a:ext>
            </a:extLst>
          </p:cNvPr>
          <p:cNvSpPr txBox="1"/>
          <p:nvPr/>
        </p:nvSpPr>
        <p:spPr>
          <a:xfrm>
            <a:off x="6753225" y="1989845"/>
            <a:ext cx="30460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sz="2400" b="1" i="1" dirty="0">
                <a:solidFill>
                  <a:schemeClr val="tx1"/>
                </a:solidFill>
                <a:latin typeface="Arial" panose="020B0604020202020204" pitchFamily="34" charset="0"/>
              </a:rPr>
              <a:t>MatInf</a:t>
            </a:r>
            <a:r>
              <a:rPr lang="en-US" altLang="ru-RU" sz="2400" b="1" dirty="0">
                <a:solidFill>
                  <a:schemeClr val="tx1"/>
                </a:solidFill>
                <a:latin typeface="Arial" panose="020B0604020202020204" pitchFamily="34" charset="0"/>
              </a:rPr>
              <a:t> RDMS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" name="Titel 4">
            <a:extLst>
              <a:ext uri="{FF2B5EF4-FFF2-40B4-BE49-F238E27FC236}">
                <a16:creationId xmlns:a16="http://schemas.microsoft.com/office/drawing/2014/main" id="{8EE3117C-C692-B999-A66A-409F3253B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764994" cy="792000"/>
          </a:xfrm>
        </p:spPr>
        <p:txBody>
          <a:bodyPr/>
          <a:lstStyle/>
          <a:p>
            <a:r>
              <a:rPr lang="en-US" dirty="0"/>
              <a:t>Documents workflow: </a:t>
            </a:r>
            <a:r>
              <a:rPr lang="en-US" dirty="0" err="1"/>
              <a:t>Standardisation</a:t>
            </a:r>
            <a:r>
              <a:rPr lang="en-US" dirty="0"/>
              <a:t>, Testing, Extraction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442269-43B3-6DC9-E0C8-A4752604C3BF}"/>
              </a:ext>
            </a:extLst>
          </p:cNvPr>
          <p:cNvSpPr txBox="1"/>
          <p:nvPr/>
        </p:nvSpPr>
        <p:spPr>
          <a:xfrm>
            <a:off x="5580592" y="1031571"/>
            <a:ext cx="46471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ru-RU" sz="2400" dirty="0">
                <a:latin typeface="Arial" panose="020B0604020202020204" pitchFamily="34" charset="0"/>
              </a:rPr>
              <a:t>Type-dependent mechanisms</a:t>
            </a:r>
            <a:endParaRPr lang="ru-RU" altLang="ru-RU" sz="24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566981-22AA-AAFA-9015-93E2097130D8}"/>
              </a:ext>
            </a:extLst>
          </p:cNvPr>
          <p:cNvSpPr/>
          <p:nvPr/>
        </p:nvSpPr>
        <p:spPr>
          <a:xfrm>
            <a:off x="2593092" y="1891745"/>
            <a:ext cx="2577283" cy="4405360"/>
          </a:xfrm>
          <a:prstGeom prst="rect">
            <a:avLst/>
          </a:prstGeom>
          <a:solidFill>
            <a:schemeClr val="bg1">
              <a:lumMod val="50000"/>
              <a:alpha val="0"/>
            </a:schemeClr>
          </a:solidFill>
          <a:ln w="127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AD6E965-9FD7-1ACE-BBAE-7F6D2F6460CF}"/>
              </a:ext>
            </a:extLst>
          </p:cNvPr>
          <p:cNvCxnSpPr>
            <a:cxnSpLocks/>
          </p:cNvCxnSpPr>
          <p:nvPr/>
        </p:nvCxnSpPr>
        <p:spPr>
          <a:xfrm flipH="1">
            <a:off x="5156200" y="1354667"/>
            <a:ext cx="702733" cy="54186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9038856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 UDT API: Validation</a:t>
            </a:r>
            <a:r>
              <a:rPr lang="ru-RU" dirty="0"/>
              <a:t> </a:t>
            </a:r>
            <a:r>
              <a:rPr lang="en-US" dirty="0"/>
              <a:t>flexibility</a:t>
            </a:r>
            <a:endParaRPr lang="en-GB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995CC1E-0C05-4AF0-16CE-6E4C519588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29884" y="6380292"/>
            <a:ext cx="2757901" cy="632691"/>
          </a:xfrm>
        </p:spPr>
        <p:txBody>
          <a:bodyPr>
            <a:noAutofit/>
          </a:bodyPr>
          <a:lstStyle/>
          <a:p>
            <a:pPr indent="0">
              <a:spcAft>
                <a:spcPts val="0"/>
              </a:spcAft>
              <a:buNone/>
            </a:pPr>
            <a:r>
              <a:rPr lang="en-US" sz="800" b="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API – Application Programming </a:t>
            </a:r>
            <a:r>
              <a:rPr lang="en-US" sz="800" b="0" kern="100" dirty="0"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800" b="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nterface</a:t>
            </a:r>
          </a:p>
          <a:p>
            <a:pPr indent="0">
              <a:spcAft>
                <a:spcPts val="0"/>
              </a:spcAft>
              <a:buNone/>
            </a:pPr>
            <a:r>
              <a:rPr lang="en-US" sz="800" b="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URL – Uniform Resource Locator</a:t>
            </a:r>
          </a:p>
          <a:p>
            <a:pPr indent="0">
              <a:spcAft>
                <a:spcPts val="0"/>
              </a:spcAft>
              <a:buNone/>
            </a:pPr>
            <a:r>
              <a:rPr lang="en-US" sz="800" b="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REST – </a:t>
            </a:r>
            <a:r>
              <a:rPr lang="en-US" sz="800" b="0" kern="100" dirty="0" err="1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REpresentational</a:t>
            </a:r>
            <a:r>
              <a:rPr lang="en-US" sz="800" b="0" kern="100" dirty="0"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</a:rPr>
              <a:t> State Transfer</a:t>
            </a:r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368" y="851248"/>
            <a:ext cx="11153292" cy="135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Provide a validator for every object type in configuration: </a:t>
            </a:r>
          </a:p>
          <a:p>
            <a:pPr marL="342900" indent="-34290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type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: built-in type (object instantiated by class name);</a:t>
            </a:r>
          </a:p>
          <a:p>
            <a:pPr marL="342900" indent="-342900" defTabSz="914377">
              <a:spcBef>
                <a:spcPct val="50000"/>
              </a:spcBef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70C0"/>
                </a:solidFill>
              </a:rPr>
              <a:t>https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: URL to a REST Service (</a:t>
            </a:r>
            <a:r>
              <a:rPr lang="en-US" altLang="ru-RU" sz="2000" dirty="0" err="1">
                <a:solidFill>
                  <a:prstClr val="black"/>
                </a:solidFill>
                <a:latin typeface="+mn-lt"/>
              </a:rPr>
              <a:t>OpenAPI</a:t>
            </a: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 specification).</a:t>
            </a:r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728376B-5C03-A62E-6766-EECFD66FFC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29" y="2357913"/>
            <a:ext cx="4414380" cy="3725737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884BE21-ED04-A753-9FB2-5F0C863D8E11}"/>
              </a:ext>
            </a:extLst>
          </p:cNvPr>
          <p:cNvGrpSpPr/>
          <p:nvPr/>
        </p:nvGrpSpPr>
        <p:grpSpPr>
          <a:xfrm>
            <a:off x="2947980" y="3270323"/>
            <a:ext cx="3837199" cy="1824448"/>
            <a:chOff x="2947980" y="3270323"/>
            <a:chExt cx="3837199" cy="1824448"/>
          </a:xfrm>
        </p:grpSpPr>
        <p:sp>
          <p:nvSpPr>
            <p:cNvPr id="61" name="Text Box 52">
              <a:extLst>
                <a:ext uri="{FF2B5EF4-FFF2-40B4-BE49-F238E27FC236}">
                  <a16:creationId xmlns:a16="http://schemas.microsoft.com/office/drawing/2014/main" id="{B97EBDAA-614F-80AC-B8EF-E6103855A3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3311" y="3270323"/>
              <a:ext cx="3721868" cy="89255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ct val="50000"/>
                </a:spcBef>
              </a:pPr>
              <a:r>
                <a:rPr lang="en-US" altLang="ru-RU" sz="2600" dirty="0">
                  <a:solidFill>
                    <a:prstClr val="black"/>
                  </a:solidFill>
                  <a:latin typeface="+mn-lt"/>
                </a:rPr>
                <a:t>Validation result</a:t>
              </a:r>
              <a:br>
                <a:rPr lang="en-US" altLang="ru-RU" sz="2600" dirty="0">
                  <a:solidFill>
                    <a:prstClr val="black"/>
                  </a:solidFill>
                  <a:latin typeface="+mn-lt"/>
                </a:rPr>
              </a:br>
              <a:r>
                <a:rPr lang="en-US" altLang="ru-RU" sz="2600" dirty="0">
                  <a:solidFill>
                    <a:prstClr val="black"/>
                  </a:solidFill>
                  <a:latin typeface="+mn-lt"/>
                </a:rPr>
                <a:t>via external API call</a:t>
              </a:r>
            </a:p>
          </p:txBody>
        </p: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43DEFD5E-4C32-E90E-3952-9128D5B29A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3981" y="4114142"/>
              <a:ext cx="1225790" cy="980629"/>
            </a:xfrm>
            <a:prstGeom prst="straightConnector1">
              <a:avLst/>
            </a:prstGeom>
            <a:ln w="63500">
              <a:solidFill>
                <a:srgbClr val="0070C0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9" name="Text Box 52">
              <a:extLst>
                <a:ext uri="{FF2B5EF4-FFF2-40B4-BE49-F238E27FC236}">
                  <a16:creationId xmlns:a16="http://schemas.microsoft.com/office/drawing/2014/main" id="{AAD7594E-C206-4908-5775-35806002D5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19317632">
              <a:off x="2947980" y="4309678"/>
              <a:ext cx="938950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ct val="50000"/>
                </a:spcBef>
              </a:pPr>
              <a:r>
                <a:rPr lang="en-US" altLang="ru-RU" sz="2600" dirty="0">
                  <a:solidFill>
                    <a:prstClr val="black"/>
                  </a:solidFill>
                  <a:latin typeface="+mn-lt"/>
                </a:rPr>
                <a:t>type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C03B8F-AABD-DF44-63DF-8891BD3E26EC}"/>
              </a:ext>
            </a:extLst>
          </p:cNvPr>
          <p:cNvGrpSpPr/>
          <p:nvPr/>
        </p:nvGrpSpPr>
        <p:grpSpPr>
          <a:xfrm>
            <a:off x="5503258" y="3393621"/>
            <a:ext cx="5629199" cy="2703713"/>
            <a:chOff x="5503258" y="3393621"/>
            <a:chExt cx="5629199" cy="2703713"/>
          </a:xfrm>
        </p:grpSpPr>
        <p:sp>
          <p:nvSpPr>
            <p:cNvPr id="1024" name="TextBox 1023">
              <a:extLst>
                <a:ext uri="{FF2B5EF4-FFF2-40B4-BE49-F238E27FC236}">
                  <a16:creationId xmlns:a16="http://schemas.microsoft.com/office/drawing/2014/main" id="{CA36F3FD-E277-BC81-B1ED-C802F7184AD8}"/>
                </a:ext>
              </a:extLst>
            </p:cNvPr>
            <p:cNvSpPr txBox="1"/>
            <p:nvPr/>
          </p:nvSpPr>
          <p:spPr>
            <a:xfrm>
              <a:off x="6245854" y="4466118"/>
              <a:ext cx="4886603" cy="1631216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{</a:t>
              </a:r>
            </a:p>
            <a:p>
              <a:r>
                <a:rPr lang="en-US" sz="2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"</a:t>
              </a:r>
              <a:r>
                <a:rPr 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Code</a:t>
              </a:r>
              <a:r>
                <a:rPr lang="en-US" sz="2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": </a:t>
              </a:r>
              <a:r>
                <a:rPr lang="en-US" sz="2000" b="1" dirty="0">
                  <a:solidFill>
                    <a:srgbClr val="FF000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500</a:t>
              </a: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,</a:t>
              </a:r>
            </a:p>
            <a:p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"Message": "error text",</a:t>
              </a:r>
            </a:p>
            <a:p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"Warning": null</a:t>
              </a:r>
            </a:p>
            <a:p>
              <a:r>
                <a:rPr lang="en-US" sz="2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}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1815149-2BA8-BE8F-CEAD-8465CFCADC8D}"/>
                </a:ext>
              </a:extLst>
            </p:cNvPr>
            <p:cNvGrpSpPr/>
            <p:nvPr/>
          </p:nvGrpSpPr>
          <p:grpSpPr>
            <a:xfrm>
              <a:off x="5503258" y="3393621"/>
              <a:ext cx="1853748" cy="1072497"/>
              <a:chOff x="5503258" y="3393621"/>
              <a:chExt cx="1853748" cy="1072497"/>
            </a:xfrm>
          </p:grpSpPr>
          <p:cxnSp>
            <p:nvCxnSpPr>
              <p:cNvPr id="1025" name="Straight Arrow Connector 1024">
                <a:extLst>
                  <a:ext uri="{FF2B5EF4-FFF2-40B4-BE49-F238E27FC236}">
                    <a16:creationId xmlns:a16="http://schemas.microsoft.com/office/drawing/2014/main" id="{552AB7C6-C8C1-1A4C-D18C-71B4823776F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03258" y="3393621"/>
                <a:ext cx="1445985" cy="1072497"/>
              </a:xfrm>
              <a:prstGeom prst="straightConnector1">
                <a:avLst/>
              </a:prstGeom>
              <a:ln w="63500">
                <a:solidFill>
                  <a:srgbClr val="FF0000">
                    <a:alpha val="50000"/>
                  </a:srgb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1" name="Text Box 52">
                <a:extLst>
                  <a:ext uri="{FF2B5EF4-FFF2-40B4-BE49-F238E27FC236}">
                    <a16:creationId xmlns:a16="http://schemas.microsoft.com/office/drawing/2014/main" id="{EBFE850E-A5C1-45DB-9163-9C98756C1E1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2257149">
                <a:off x="6012774" y="3684114"/>
                <a:ext cx="1344232" cy="49244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63500" algn="ctr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accent2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spcBef>
                    <a:spcPct val="20000"/>
                  </a:spcBef>
                  <a:defRPr sz="2000">
                    <a:solidFill>
                      <a:schemeClr val="accent2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defRPr>
                    <a:solidFill>
                      <a:schemeClr val="accent2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defRPr sz="1600">
                    <a:solidFill>
                      <a:schemeClr val="accent2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defRPr sz="1400">
                    <a:solidFill>
                      <a:schemeClr val="accent2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defRPr sz="1400">
                    <a:solidFill>
                      <a:schemeClr val="accent2"/>
                    </a:solidFill>
                    <a:latin typeface="Verdana" panose="020B0604030504040204" pitchFamily="34" charset="0"/>
                  </a:defRPr>
                </a:lvl9pPr>
              </a:lstStyle>
              <a:p>
                <a:pPr defTabSz="914377">
                  <a:spcBef>
                    <a:spcPct val="50000"/>
                  </a:spcBef>
                </a:pPr>
                <a:r>
                  <a:rPr lang="en-US" altLang="ru-RU" sz="2600" dirty="0">
                    <a:solidFill>
                      <a:srgbClr val="D63838"/>
                    </a:solidFill>
                    <a:latin typeface="+mn-lt"/>
                  </a:rPr>
                  <a:t>invalid</a:t>
                </a:r>
              </a:p>
            </p:txBody>
          </p: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4B19EF-0DE6-CE7B-B90A-0B9792D62429}"/>
              </a:ext>
            </a:extLst>
          </p:cNvPr>
          <p:cNvGrpSpPr/>
          <p:nvPr/>
        </p:nvGrpSpPr>
        <p:grpSpPr>
          <a:xfrm>
            <a:off x="5515429" y="1702987"/>
            <a:ext cx="5932513" cy="1707870"/>
            <a:chOff x="5515429" y="1702987"/>
            <a:chExt cx="5932513" cy="1707870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42FE322-39D1-1288-DD28-DE2A3F3DD38E}"/>
                </a:ext>
              </a:extLst>
            </p:cNvPr>
            <p:cNvSpPr txBox="1"/>
            <p:nvPr/>
          </p:nvSpPr>
          <p:spPr>
            <a:xfrm>
              <a:off x="8069741" y="1702987"/>
              <a:ext cx="3378201" cy="1631216"/>
            </a:xfrm>
            <a:prstGeom prst="rect">
              <a:avLst/>
            </a:prstGeom>
            <a:noFill/>
            <a:ln>
              <a:solidFill>
                <a:srgbClr val="0070C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sz="2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{</a:t>
              </a:r>
            </a:p>
            <a:p>
              <a:r>
                <a:rPr lang="en-US" sz="2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  "</a:t>
              </a:r>
              <a:r>
                <a:rPr lang="en-US" sz="2000" b="1" dirty="0">
                  <a:latin typeface="Courier New" panose="02070309020205020404" pitchFamily="49" charset="0"/>
                  <a:cs typeface="Courier New" panose="02070309020205020404" pitchFamily="49" charset="0"/>
                </a:rPr>
                <a:t>Code</a:t>
              </a:r>
              <a:r>
                <a:rPr lang="en-US" sz="2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": </a:t>
              </a:r>
              <a:r>
                <a:rPr lang="en-US" sz="2000" b="1" dirty="0">
                  <a:solidFill>
                    <a:srgbClr val="00B050"/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0</a:t>
              </a:r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,</a:t>
              </a:r>
            </a:p>
            <a:p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"Message": null,</a:t>
              </a:r>
            </a:p>
            <a:p>
              <a:r>
                <a:rPr lang="en-US" sz="2000" dirty="0">
                  <a:solidFill>
                    <a:schemeClr val="bg1">
                      <a:lumMod val="50000"/>
                    </a:schemeClr>
                  </a:solidFill>
                  <a:latin typeface="Courier New" panose="02070309020205020404" pitchFamily="49" charset="0"/>
                  <a:cs typeface="Courier New" panose="02070309020205020404" pitchFamily="49" charset="0"/>
                </a:rPr>
                <a:t>  "Warning": null</a:t>
              </a:r>
            </a:p>
            <a:p>
              <a:r>
                <a:rPr lang="en-US" sz="2000" dirty="0">
                  <a:latin typeface="Courier New" panose="02070309020205020404" pitchFamily="49" charset="0"/>
                  <a:cs typeface="Courier New" panose="02070309020205020404" pitchFamily="49" charset="0"/>
                </a:rPr>
                <a:t>}</a:t>
              </a:r>
            </a:p>
          </p:txBody>
        </p:sp>
        <p:cxnSp>
          <p:nvCxnSpPr>
            <p:cNvPr id="1027" name="Straight Arrow Connector 1026">
              <a:extLst>
                <a:ext uri="{FF2B5EF4-FFF2-40B4-BE49-F238E27FC236}">
                  <a16:creationId xmlns:a16="http://schemas.microsoft.com/office/drawing/2014/main" id="{F6AACA4D-1828-5BC7-14D4-291AC512F3AB}"/>
                </a:ext>
              </a:extLst>
            </p:cNvPr>
            <p:cNvCxnSpPr>
              <a:cxnSpLocks/>
              <a:endCxn id="63" idx="1"/>
            </p:cNvCxnSpPr>
            <p:nvPr/>
          </p:nvCxnSpPr>
          <p:spPr>
            <a:xfrm flipV="1">
              <a:off x="5515429" y="2518595"/>
              <a:ext cx="2554312" cy="892262"/>
            </a:xfrm>
            <a:prstGeom prst="straightConnector1">
              <a:avLst/>
            </a:prstGeom>
            <a:ln w="63500">
              <a:solidFill>
                <a:srgbClr val="00B050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3" name="Text Box 52">
              <a:extLst>
                <a:ext uri="{FF2B5EF4-FFF2-40B4-BE49-F238E27FC236}">
                  <a16:creationId xmlns:a16="http://schemas.microsoft.com/office/drawing/2014/main" id="{76A9EB78-BBF7-94FF-881B-D31DACC2D7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0413842">
              <a:off x="6284257" y="2437670"/>
              <a:ext cx="1344232" cy="4924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ct val="50000"/>
                </a:spcBef>
              </a:pPr>
              <a:r>
                <a:rPr lang="en-US" altLang="ru-RU" sz="2600" dirty="0">
                  <a:solidFill>
                    <a:srgbClr val="00B050"/>
                  </a:solidFill>
                  <a:latin typeface="+mn-lt"/>
                </a:rPr>
                <a:t>valid</a:t>
              </a:r>
            </a:p>
          </p:txBody>
        </p:sp>
      </p:grpSp>
      <p:sp>
        <p:nvSpPr>
          <p:cNvPr id="1035" name="Text Box 52">
            <a:extLst>
              <a:ext uri="{FF2B5EF4-FFF2-40B4-BE49-F238E27FC236}">
                <a16:creationId xmlns:a16="http://schemas.microsoft.com/office/drawing/2014/main" id="{50956DDD-5D59-148A-4751-9C0357D93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30694" y="3691714"/>
            <a:ext cx="3532391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2600" dirty="0">
                <a:solidFill>
                  <a:prstClr val="black"/>
                </a:solidFill>
                <a:latin typeface="+mn-lt"/>
              </a:rPr>
              <a:t>External service decision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9BA9B72-342D-683A-0058-1639D9FA28FA}"/>
              </a:ext>
            </a:extLst>
          </p:cNvPr>
          <p:cNvSpPr txBox="1"/>
          <p:nvPr/>
        </p:nvSpPr>
        <p:spPr>
          <a:xfrm>
            <a:off x="2240783" y="1588869"/>
            <a:ext cx="57476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070C0"/>
                </a:solidFill>
              </a:rPr>
              <a:t>type:TypeValidationLibrary.TypeValidator_EDX_CSV</a:t>
            </a:r>
            <a:r>
              <a:rPr lang="en-US" sz="1400" dirty="0">
                <a:solidFill>
                  <a:srgbClr val="0070C0"/>
                </a:solidFill>
              </a:rPr>
              <a:t> (interface </a:t>
            </a:r>
            <a:r>
              <a:rPr lang="en-US" sz="1400" b="1" dirty="0" err="1">
                <a:solidFill>
                  <a:srgbClr val="0070C0"/>
                </a:solidFill>
              </a:rPr>
              <a:t>IFileValidator</a:t>
            </a:r>
            <a:r>
              <a:rPr lang="en-US" sz="1400" dirty="0">
                <a:solidFill>
                  <a:srgbClr val="0070C0"/>
                </a:solidFill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A2BD41-4415-ED21-BF06-0DAF85FB4886}"/>
              </a:ext>
            </a:extLst>
          </p:cNvPr>
          <p:cNvSpPr txBox="1"/>
          <p:nvPr/>
        </p:nvSpPr>
        <p:spPr>
          <a:xfrm>
            <a:off x="2240782" y="2041044"/>
            <a:ext cx="38183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70C0"/>
                </a:solidFill>
              </a:rPr>
              <a:t>https://validation.matinf.pro/edx/validation</a:t>
            </a:r>
          </a:p>
        </p:txBody>
      </p:sp>
    </p:spTree>
    <p:extLst>
      <p:ext uri="{BB962C8B-B14F-4D97-AF65-F5344CB8AC3E}">
        <p14:creationId xmlns:p14="http://schemas.microsoft.com/office/powerpoint/2010/main" val="69421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5" grpId="0"/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8D27D-C032-6904-BEBF-4753D1A65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2">
            <a:extLst>
              <a:ext uri="{FF2B5EF4-FFF2-40B4-BE49-F238E27FC236}">
                <a16:creationId xmlns:a16="http://schemas.microsoft.com/office/drawing/2014/main" id="{EF365D28-9C89-1092-3A13-9BCED06A3D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119296"/>
            <a:ext cx="12192000" cy="155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Request URL (data): </a:t>
            </a:r>
            <a:r>
              <a:rPr lang="en-US" altLang="ru-RU" sz="1400" dirty="0">
                <a:solidFill>
                  <a:srgbClr val="0070C0"/>
                </a:solidFill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https://validation.matinf.pro/edx/data/databasevaluesbody</a:t>
            </a:r>
            <a:r>
              <a:rPr lang="en-US" altLang="ru-RU" sz="14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	           Request URL (table): </a:t>
            </a:r>
            <a:r>
              <a:rPr lang="en-US" altLang="ru-RU" sz="1400" dirty="0">
                <a:solidFill>
                  <a:srgbClr val="0070C0"/>
                </a:solidFill>
                <a:latin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https://validation.matinf.pro/edx/data/table</a:t>
            </a:r>
            <a:endParaRPr lang="en-US" altLang="ru-RU" sz="1400" dirty="0">
              <a:solidFill>
                <a:srgbClr val="0070C0"/>
              </a:solidFill>
              <a:latin typeface="+mn-lt"/>
            </a:endParaRPr>
          </a:p>
          <a:p>
            <a:pPr defTabSz="914377">
              <a:spcBef>
                <a:spcPct val="50000"/>
              </a:spcBef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                                            </a:t>
            </a:r>
          </a:p>
          <a:p>
            <a:pPr defTabSz="914377">
              <a:spcBef>
                <a:spcPct val="50000"/>
              </a:spcBef>
            </a:pPr>
            <a:endParaRPr lang="en-US" altLang="ru-RU" sz="1800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ct val="50000"/>
              </a:spcBef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Data schema values (examples):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BFBABD-03B4-FF3F-6D37-3C9353CA1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UDT configuration: Data Extraction (external Web Service)</a:t>
            </a:r>
            <a:endParaRPr lang="en-US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091196-2D0F-2E7C-1724-400260AB4F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9502" y="6362393"/>
            <a:ext cx="5420662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000" b="0" kern="100" dirty="0">
                <a:solidFill>
                  <a:srgbClr val="0070C0"/>
                </a:solidFill>
                <a:effectLst/>
                <a:latin typeface="Arial" panose="020B0604020202020204" pitchFamily="34" charset="0"/>
                <a:ea typeface="Noto Sans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https://validation.matinf.pro/</a:t>
            </a:r>
            <a:endParaRPr lang="en-US" sz="1000" b="0" kern="100" dirty="0">
              <a:solidFill>
                <a:srgbClr val="0070C0"/>
              </a:solidFill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  <a:p>
            <a:pPr indent="0">
              <a:buNone/>
            </a:pPr>
            <a:endParaRPr lang="en-US" sz="1000" kern="100" dirty="0">
              <a:effectLst/>
              <a:latin typeface="Arial" panose="020B0604020202020204" pitchFamily="34" charset="0"/>
              <a:ea typeface="Noto Sans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8D69AC1-A812-B6B4-BEF9-717F35594652}"/>
              </a:ext>
            </a:extLst>
          </p:cNvPr>
          <p:cNvSpPr txBox="1"/>
          <p:nvPr/>
        </p:nvSpPr>
        <p:spPr>
          <a:xfrm>
            <a:off x="125147" y="829557"/>
            <a:ext cx="11756571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i="0" dirty="0">
                <a:solidFill>
                  <a:srgbClr val="3B4151"/>
                </a:solidFill>
                <a:effectLst/>
                <a:latin typeface="Arial" panose="020B0604020202020204" pitchFamily="34" charset="0"/>
              </a:rPr>
              <a:t>Data extraction &amp; conversion to table tasks are delegated to an external service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B7B139F-701B-A413-15E0-D57B506C3D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2343886"/>
              </p:ext>
            </p:extLst>
          </p:nvPr>
        </p:nvGraphicFramePr>
        <p:xfrm>
          <a:off x="115184" y="4689580"/>
          <a:ext cx="6430396" cy="124015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47116">
                  <a:extLst>
                    <a:ext uri="{9D8B030D-6E8A-4147-A177-3AD203B41FA5}">
                      <a16:colId xmlns:a16="http://schemas.microsoft.com/office/drawing/2014/main" val="3293708834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3172066813"/>
                    </a:ext>
                  </a:extLst>
                </a:gridCol>
              </a:tblGrid>
              <a:tr h="153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Data Schema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Comments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157135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 err="1">
                          <a:effectLst/>
                        </a:rPr>
                        <a:t>type:TypeValidationLibrary.TypeValidator_EDX_CSV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EDX Extraction via Reflection (dynamic class invocation)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677084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70C0"/>
                          </a:solidFill>
                          <a:effectLst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https://validation.matinf.pro/edx/data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EDX Extraction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33511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70C0"/>
                          </a:solidFill>
                          <a:effectLst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https://htts.matinf.pro/resistance/csv/data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HTTS Resistance CSV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6555205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70C0"/>
                          </a:solidFill>
                          <a:effectLst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https://htts.matinf.pro/resistance/txt/data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HTTS Resistance TXT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6192356"/>
                  </a:ext>
                </a:extLst>
              </a:tr>
              <a:tr h="17255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70C0"/>
                          </a:solidFill>
                          <a:effectLst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https://thickness.matinf.pro/thickness/xlsx/data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Thickness XLSX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1482210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solidFill>
                            <a:srgbClr val="0070C0"/>
                          </a:solidFill>
                          <a:effectLst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https://thickness.matinf.pro/thickness/txt/data</a:t>
                      </a:r>
                      <a:endParaRPr lang="en-US" sz="1100" b="0" i="0" u="none" strike="noStrike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</a:rPr>
                        <a:t>Thickness TXT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rgbClr val="00B0F0">
                        <a:alpha val="5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669064"/>
                  </a:ext>
                </a:extLst>
              </a:tr>
            </a:tbl>
          </a:graphicData>
        </a:graphic>
      </p:graphicFrame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17DB79B-25A0-CBE2-BEDE-943395B81E3C}"/>
              </a:ext>
            </a:extLst>
          </p:cNvPr>
          <p:cNvCxnSpPr>
            <a:cxnSpLocks/>
            <a:stCxn id="17" idx="2"/>
            <a:endCxn id="16" idx="0"/>
          </p:cNvCxnSpPr>
          <p:nvPr/>
        </p:nvCxnSpPr>
        <p:spPr>
          <a:xfrm>
            <a:off x="5948527" y="1593600"/>
            <a:ext cx="3235568" cy="755094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2589B20-73C8-7773-AFB7-6BA01923D0E7}"/>
              </a:ext>
            </a:extLst>
          </p:cNvPr>
          <p:cNvCxnSpPr>
            <a:cxnSpLocks/>
            <a:stCxn id="17" idx="2"/>
            <a:endCxn id="15" idx="0"/>
          </p:cNvCxnSpPr>
          <p:nvPr/>
        </p:nvCxnSpPr>
        <p:spPr>
          <a:xfrm flipH="1">
            <a:off x="3143361" y="1593600"/>
            <a:ext cx="2805166" cy="773516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>
            <a:extLst>
              <a:ext uri="{FF2B5EF4-FFF2-40B4-BE49-F238E27FC236}">
                <a16:creationId xmlns:a16="http://schemas.microsoft.com/office/drawing/2014/main" id="{BA0910B4-8505-B28A-89FF-DDC773789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15169" y="2367116"/>
            <a:ext cx="3456383" cy="789896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ct val="0"/>
              </a:spcBef>
            </a:pPr>
            <a:r>
              <a:rPr lang="en-US" altLang="ru-RU" sz="2133" b="1" dirty="0">
                <a:solidFill>
                  <a:schemeClr val="tx1"/>
                </a:solidFill>
                <a:latin typeface="Arial" panose="020B0604020202020204" pitchFamily="34" charset="0"/>
              </a:rPr>
              <a:t>Data</a:t>
            </a:r>
            <a:endParaRPr lang="ru-RU" altLang="ru-RU" sz="2133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r>
              <a:rPr lang="en-US" altLang="ru-RU" sz="12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IDatabaseValuesGetter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: properties, compositions, properties for measurement areas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86F29AD8-9DB7-CC26-F022-F352D6B3B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903" y="2348694"/>
            <a:ext cx="3456383" cy="789896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ct val="0"/>
              </a:spcBef>
            </a:pPr>
            <a:r>
              <a:rPr lang="en-US" altLang="ru-RU" sz="2133" b="1" dirty="0">
                <a:solidFill>
                  <a:schemeClr val="tx1"/>
                </a:solidFill>
                <a:latin typeface="Arial" panose="020B0604020202020204" pitchFamily="34" charset="0"/>
              </a:rPr>
              <a:t>Table</a:t>
            </a:r>
            <a:endParaRPr lang="ru-RU" altLang="ru-RU" sz="2133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r>
              <a:rPr lang="en-US" altLang="ru-RU" sz="1200" b="1" i="1" dirty="0" err="1">
                <a:solidFill>
                  <a:schemeClr val="tx1"/>
                </a:solidFill>
                <a:latin typeface="Arial" panose="020B0604020202020204" pitchFamily="34" charset="0"/>
              </a:rPr>
              <a:t>ITableGetter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: arbitrary table</a:t>
            </a:r>
          </a:p>
          <a:p>
            <a:pPr algn="ctr" defTabSz="914377">
              <a:spcBef>
                <a:spcPct val="0"/>
              </a:spcBef>
            </a:pP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(used for table </a:t>
            </a:r>
            <a:r>
              <a:rPr lang="en-US" altLang="ru-RU" sz="1200" dirty="0" err="1">
                <a:solidFill>
                  <a:schemeClr val="tx1"/>
                </a:solidFill>
                <a:latin typeface="Arial" panose="020B0604020202020204" pitchFamily="34" charset="0"/>
              </a:rPr>
              <a:t>visualisation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7" name="Text Box 10">
            <a:extLst>
              <a:ext uri="{FF2B5EF4-FFF2-40B4-BE49-F238E27FC236}">
                <a16:creationId xmlns:a16="http://schemas.microsoft.com/office/drawing/2014/main" id="{9780EE11-738D-205A-DECE-8A89E463DE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20335" y="1173036"/>
            <a:ext cx="3456383" cy="420564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ct val="0"/>
              </a:spcBef>
            </a:pPr>
            <a:r>
              <a:rPr lang="en-US" altLang="ru-RU" sz="2133" b="1" dirty="0">
                <a:solidFill>
                  <a:schemeClr val="tx1"/>
                </a:solidFill>
                <a:latin typeface="Arial" panose="020B0604020202020204" pitchFamily="34" charset="0"/>
              </a:rPr>
              <a:t>Data Extraction</a:t>
            </a:r>
            <a:endParaRPr lang="ru-RU" altLang="ru-RU" sz="2133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49BD4D2-139D-826C-CCB8-031065C7A3C2}"/>
              </a:ext>
            </a:extLst>
          </p:cNvPr>
          <p:cNvSpPr txBox="1"/>
          <p:nvPr/>
        </p:nvSpPr>
        <p:spPr>
          <a:xfrm rot="20686125">
            <a:off x="3280786" y="1779787"/>
            <a:ext cx="16228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200" dirty="0">
                <a:solidFill>
                  <a:prstClr val="black"/>
                </a:solidFill>
                <a:latin typeface="+mn-lt"/>
              </a:rPr>
              <a:t>/</a:t>
            </a:r>
            <a:r>
              <a:rPr lang="en-US" altLang="ru-RU" sz="1200" dirty="0" err="1">
                <a:solidFill>
                  <a:prstClr val="black"/>
                </a:solidFill>
                <a:latin typeface="+mn-lt"/>
              </a:rPr>
              <a:t>databasevaluesbody</a:t>
            </a:r>
            <a:endParaRPr lang="en-US" sz="1200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2C967443-65EF-CED0-9E28-CDDEC6D99011}"/>
              </a:ext>
            </a:extLst>
          </p:cNvPr>
          <p:cNvSpPr txBox="1"/>
          <p:nvPr/>
        </p:nvSpPr>
        <p:spPr>
          <a:xfrm rot="821710">
            <a:off x="7782447" y="1799882"/>
            <a:ext cx="101990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200" dirty="0">
                <a:solidFill>
                  <a:prstClr val="black"/>
                </a:solidFill>
                <a:latin typeface="+mn-lt"/>
              </a:rPr>
              <a:t>/</a:t>
            </a:r>
            <a:r>
              <a:rPr lang="en-US" altLang="ru-RU" sz="1200" dirty="0" err="1">
                <a:solidFill>
                  <a:prstClr val="black"/>
                </a:solidFill>
                <a:latin typeface="+mn-lt"/>
              </a:rPr>
              <a:t>tablebody</a:t>
            </a:r>
            <a:endParaRPr lang="en-US" sz="1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13A9BAD-2AC6-7A91-D8C2-39F9B7C91B19}"/>
              </a:ext>
            </a:extLst>
          </p:cNvPr>
          <p:cNvSpPr txBox="1"/>
          <p:nvPr/>
        </p:nvSpPr>
        <p:spPr>
          <a:xfrm>
            <a:off x="8212949" y="3390484"/>
            <a:ext cx="2024742" cy="292387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{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DataTable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[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{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"Index"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800" dirty="0">
                <a:solidFill>
                  <a:srgbClr val="A31515"/>
                </a:solidFill>
                <a:latin typeface="Cascadia Mono" panose="020B0609020000020004" pitchFamily="49" charset="0"/>
              </a:rPr>
              <a:t>"1"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,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"V"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31.3,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"Mn"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2.7,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"Co"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22.6,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"Ni"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6,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"Ho"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37.4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}, 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...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],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"Coordinates"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{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CoordinateNames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[],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HasCoordinates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800" dirty="0">
                <a:solidFill>
                  <a:srgbClr val="0000FF"/>
                </a:solidFill>
                <a:latin typeface="Cascadia Mono" panose="020B0609020000020004" pitchFamily="49" charset="0"/>
              </a:rPr>
              <a:t>false</a:t>
            </a:r>
            <a:endParaRPr lang="en-US" sz="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},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"Dependencies"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{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DependencyNames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[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  </a:t>
            </a:r>
            <a:r>
              <a:rPr lang="en-US" sz="800" dirty="0">
                <a:solidFill>
                  <a:srgbClr val="A31515"/>
                </a:solidFill>
                <a:latin typeface="Cascadia Mono" panose="020B0609020000020004" pitchFamily="49" charset="0"/>
              </a:rPr>
              <a:t>"Index"</a:t>
            </a:r>
            <a:endParaRPr lang="en-US" sz="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],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  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 err="1">
                <a:solidFill>
                  <a:srgbClr val="2E75B6"/>
                </a:solidFill>
                <a:latin typeface="Cascadia Mono" panose="020B0609020000020004" pitchFamily="49" charset="0"/>
              </a:rPr>
              <a:t>HasDependencies</a:t>
            </a:r>
            <a:r>
              <a:rPr lang="en-US" sz="800" dirty="0">
                <a:solidFill>
                  <a:srgbClr val="2E75B6"/>
                </a:solidFill>
                <a:latin typeface="Cascadia Mono" panose="020B0609020000020004" pitchFamily="49" charset="0"/>
              </a:rPr>
              <a:t>"</a:t>
            </a:r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: </a:t>
            </a:r>
            <a:r>
              <a:rPr lang="en-US" sz="800" dirty="0">
                <a:solidFill>
                  <a:srgbClr val="0000FF"/>
                </a:solidFill>
                <a:latin typeface="Cascadia Mono" panose="020B0609020000020004" pitchFamily="49" charset="0"/>
              </a:rPr>
              <a:t>true</a:t>
            </a:r>
            <a:endParaRPr lang="en-US" sz="800" dirty="0">
              <a:solidFill>
                <a:srgbClr val="000000"/>
              </a:solidFill>
              <a:latin typeface="Cascadia Mono" panose="020B0609020000020004" pitchFamily="49" charset="0"/>
            </a:endParaRP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  }</a:t>
            </a:r>
          </a:p>
          <a:p>
            <a:r>
              <a:rPr lang="en-US" sz="800" dirty="0">
                <a:solidFill>
                  <a:srgbClr val="000000"/>
                </a:solidFill>
                <a:latin typeface="Cascadia Mono" panose="020B0609020000020004" pitchFamily="49" charset="0"/>
              </a:rPr>
              <a:t>}</a:t>
            </a:r>
            <a:endParaRPr lang="en-US" sz="800" dirty="0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E20EB6B-69C0-7DBD-4011-B3838F017C51}"/>
              </a:ext>
            </a:extLst>
          </p:cNvPr>
          <p:cNvSpPr/>
          <p:nvPr/>
        </p:nvSpPr>
        <p:spPr>
          <a:xfrm>
            <a:off x="8287651" y="3526285"/>
            <a:ext cx="1884123" cy="1357883"/>
          </a:xfrm>
          <a:prstGeom prst="roundRect">
            <a:avLst/>
          </a:prstGeom>
          <a:solidFill>
            <a:srgbClr val="0070C0">
              <a:alpha val="16000"/>
            </a:srgbClr>
          </a:solidFill>
          <a:ln w="12700"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Box 52">
            <a:extLst>
              <a:ext uri="{FF2B5EF4-FFF2-40B4-BE49-F238E27FC236}">
                <a16:creationId xmlns:a16="http://schemas.microsoft.com/office/drawing/2014/main" id="{DFE2D9F4-C7B5-BBAB-1501-08F49354A9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80245" y="1095162"/>
            <a:ext cx="4600360" cy="515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ct val="50000"/>
              </a:spcBef>
            </a:pPr>
            <a:r>
              <a:rPr lang="en-US" altLang="ru-RU" sz="1100" b="1" dirty="0">
                <a:solidFill>
                  <a:prstClr val="black"/>
                </a:solidFill>
                <a:latin typeface="+mn-lt"/>
              </a:rPr>
              <a:t>Request URL: </a:t>
            </a:r>
            <a:r>
              <a:rPr lang="en-US" altLang="ru-RU" sz="1100" dirty="0" err="1">
                <a:solidFill>
                  <a:prstClr val="black"/>
                </a:solidFill>
                <a:latin typeface="+mn-lt"/>
              </a:rPr>
              <a:t>HTTPS_DataSchema</a:t>
            </a:r>
            <a:r>
              <a:rPr lang="en-US" altLang="ru-RU" sz="1100" dirty="0">
                <a:solidFill>
                  <a:prstClr val="black"/>
                </a:solidFill>
                <a:latin typeface="+mn-lt"/>
              </a:rPr>
              <a:t> + ("/</a:t>
            </a:r>
            <a:r>
              <a:rPr lang="en-US" altLang="ru-RU" sz="1100" dirty="0" err="1">
                <a:solidFill>
                  <a:prstClr val="black"/>
                </a:solidFill>
                <a:latin typeface="+mn-lt"/>
              </a:rPr>
              <a:t>databasevaluesbody</a:t>
            </a:r>
            <a:r>
              <a:rPr lang="en-US" altLang="ru-RU" sz="1100" dirty="0">
                <a:solidFill>
                  <a:prstClr val="black"/>
                </a:solidFill>
                <a:latin typeface="+mn-lt"/>
              </a:rPr>
              <a:t>" | "/</a:t>
            </a:r>
            <a:r>
              <a:rPr lang="en-US" altLang="ru-RU" sz="1100" dirty="0" err="1">
                <a:solidFill>
                  <a:prstClr val="black"/>
                </a:solidFill>
                <a:latin typeface="+mn-lt"/>
              </a:rPr>
              <a:t>tablebody</a:t>
            </a:r>
            <a:r>
              <a:rPr lang="en-US" altLang="ru-RU" sz="1100" dirty="0">
                <a:solidFill>
                  <a:prstClr val="black"/>
                </a:solidFill>
                <a:latin typeface="+mn-lt"/>
              </a:rPr>
              <a:t>")</a:t>
            </a:r>
          </a:p>
          <a:p>
            <a:pPr defTabSz="914377">
              <a:spcBef>
                <a:spcPct val="50000"/>
              </a:spcBef>
            </a:pPr>
            <a:r>
              <a:rPr lang="en-US" altLang="ru-RU" sz="1100" b="1" dirty="0">
                <a:solidFill>
                  <a:prstClr val="black"/>
                </a:solidFill>
                <a:latin typeface="+mn-lt"/>
              </a:rPr>
              <a:t>Example: </a:t>
            </a:r>
            <a:r>
              <a:rPr lang="en-US" altLang="ru-RU" sz="1100" dirty="0">
                <a:solidFill>
                  <a:prstClr val="black"/>
                </a:solidFill>
                <a:latin typeface="+mn-lt"/>
              </a:rPr>
              <a:t>Data Schema (for EDX): </a:t>
            </a:r>
            <a:r>
              <a:rPr lang="en-US" altLang="ru-RU" sz="1100" dirty="0">
                <a:solidFill>
                  <a:srgbClr val="0070C0"/>
                </a:solidFill>
                <a:latin typeface="+mn-lt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https://validation.matinf.pro/edx/data</a:t>
            </a:r>
            <a:endParaRPr lang="en-US" altLang="ru-RU" sz="1100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4399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RDMS: Data </a:t>
            </a:r>
            <a:r>
              <a:rPr lang="de-DE" dirty="0" err="1"/>
              <a:t>Visualization</a:t>
            </a:r>
            <a:endParaRPr lang="de-DE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4DFCB-E930-6ED4-9AD1-6EF706C4A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85140" y="6362393"/>
            <a:ext cx="4797184" cy="485999"/>
          </a:xfrm>
        </p:spPr>
        <p:txBody>
          <a:bodyPr/>
          <a:lstStyle/>
          <a:p>
            <a:pPr indent="0">
              <a:buNone/>
            </a:pPr>
            <a:r>
              <a:rPr lang="en-US" b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https://dim.mdi.ruhr-uni-bochum.de/file/csv/6691</a:t>
            </a:r>
            <a:endParaRPr lang="en-US" b="0" dirty="0">
              <a:solidFill>
                <a:srgbClr val="0070C0"/>
              </a:solidFill>
            </a:endParaRPr>
          </a:p>
        </p:txBody>
      </p:sp>
      <p:sp>
        <p:nvSpPr>
          <p:cNvPr id="10" name="Text Box 52">
            <a:extLst>
              <a:ext uri="{FF2B5EF4-FFF2-40B4-BE49-F238E27FC236}">
                <a16:creationId xmlns:a16="http://schemas.microsoft.com/office/drawing/2014/main" id="{6716D2A9-4CD1-9A0A-028A-FDA82F0A3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164" y="695623"/>
            <a:ext cx="576821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Materials Library Visualization</a:t>
            </a:r>
            <a:endParaRPr lang="en-US" altLang="ru-RU" sz="2133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479EC9-3E81-A67B-9BE3-6331ACEFA4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4537" y="2881636"/>
            <a:ext cx="5356689" cy="3208327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559CC1-F695-FD64-5083-953B8E73F340}"/>
              </a:ext>
            </a:extLst>
          </p:cNvPr>
          <p:cNvSpPr txBox="1"/>
          <p:nvPr/>
        </p:nvSpPr>
        <p:spPr>
          <a:xfrm>
            <a:off x="6672107" y="2508291"/>
            <a:ext cx="28436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Configurable XY-charts</a:t>
            </a:r>
            <a:endParaRPr lang="en-US" altLang="ru-RU" sz="18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5EAE565-A063-D542-74F3-0FCA37D4DD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909" y="0"/>
            <a:ext cx="5283091" cy="2452668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AD0E6C-2580-35A4-F08C-FC8577773A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878" y="1093044"/>
            <a:ext cx="6228255" cy="4994032"/>
          </a:xfrm>
          <a:prstGeom prst="rect">
            <a:avLst/>
          </a:prstGeom>
          <a:ln>
            <a:solidFill>
              <a:srgbClr val="004C93"/>
            </a:solidFill>
          </a:ln>
        </p:spPr>
      </p:pic>
    </p:spTree>
    <p:extLst>
      <p:ext uri="{BB962C8B-B14F-4D97-AF65-F5344CB8AC3E}">
        <p14:creationId xmlns:p14="http://schemas.microsoft.com/office/powerpoint/2010/main" val="2603131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8771EE-43EB-0605-E784-FD341FDA51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9">
            <a:extLst>
              <a:ext uri="{FF2B5EF4-FFF2-40B4-BE49-F238E27FC236}">
                <a16:creationId xmlns:a16="http://schemas.microsoft.com/office/drawing/2014/main" id="{C5283C16-C9E2-538C-8B18-1BE578DBA9CC}"/>
              </a:ext>
            </a:extLst>
          </p:cNvPr>
          <p:cNvSpPr/>
          <p:nvPr/>
        </p:nvSpPr>
        <p:spPr>
          <a:xfrm>
            <a:off x="70338" y="5757701"/>
            <a:ext cx="6461092" cy="556359"/>
          </a:xfrm>
          <a:prstGeom prst="rect">
            <a:avLst/>
          </a:prstGeom>
          <a:solidFill>
            <a:srgbClr val="FF0000">
              <a:alpha val="28221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Quality Assurance</a:t>
            </a:r>
          </a:p>
          <a:p>
            <a:pPr algn="r"/>
            <a:r>
              <a:rPr lang="en-US" sz="1500" noProof="0" dirty="0">
                <a:solidFill>
                  <a:schemeClr val="tx1"/>
                </a:solidFill>
              </a:rPr>
              <a:t>(personal responsibility)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2E6FE7F-580E-327B-5770-8D177BF21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70" y="2036317"/>
            <a:ext cx="5115142" cy="303875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CA788A7-5D43-25AC-3E6A-CA33A1BF15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7572" y="2814073"/>
            <a:ext cx="4449443" cy="283252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5105172-BE08-CD18-E7D9-5861F33B0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Sliders in data visualizations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312C36-7A5A-BE46-4DC8-A46EF8DFBB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32668" y="6362199"/>
            <a:ext cx="9294725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sz="1200" dirty="0"/>
              <a:t>SDC Processed (csv, zip)</a:t>
            </a:r>
            <a:r>
              <a:rPr lang="en-US" altLang="ru-RU" sz="1200" b="0" dirty="0">
                <a:solidFill>
                  <a:prstClr val="black"/>
                </a:solidFill>
                <a:latin typeface="Arial" panose="020B0604020202020204" pitchFamily="34" charset="0"/>
              </a:rPr>
              <a:t>: </a:t>
            </a:r>
            <a:r>
              <a:rPr lang="en-US" sz="1200" dirty="0">
                <a:hlinkClick r:id="rId5"/>
              </a:rPr>
              <a:t>https://crc247.mdi.ruhr-uni-bochum.de/object/20250204_0010671_colanio_ph12_8_oer_lsv_eis-22680</a:t>
            </a:r>
            <a:r>
              <a:rPr lang="en-US" sz="1200" dirty="0"/>
              <a:t> </a:t>
            </a:r>
            <a:br>
              <a:rPr lang="en-US" sz="1200" dirty="0"/>
            </a:br>
            <a:r>
              <a:rPr lang="en-US" sz="1200" dirty="0"/>
              <a:t>Visualization with a slider: </a:t>
            </a:r>
            <a:r>
              <a:rPr lang="en-US" sz="1200" dirty="0">
                <a:hlinkClick r:id="rId6"/>
              </a:rPr>
              <a:t>https://crc247.mdi.ruhr-uni-bochum.de/file/csv/22680</a:t>
            </a:r>
            <a:endParaRPr lang="en-US" sz="1200" b="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81B2C7D-1059-5706-57BA-E6283D2EE0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17886" y="150724"/>
            <a:ext cx="5298013" cy="59636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CAABE1F-7873-3C16-EAC2-EF48FD79F279}"/>
              </a:ext>
            </a:extLst>
          </p:cNvPr>
          <p:cNvSpPr txBox="1"/>
          <p:nvPr/>
        </p:nvSpPr>
        <p:spPr>
          <a:xfrm>
            <a:off x="92364" y="771344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Goal: 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Implement interactive data visualization</a:t>
            </a:r>
          </a:p>
          <a:p>
            <a:pPr defTabSz="914377">
              <a:spcBef>
                <a:spcPts val="0"/>
              </a:spcBef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Use case:</a:t>
            </a:r>
          </a:p>
          <a:p>
            <a:pPr marL="285750" indent="-28575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SDC Processed (csv, zip) type</a:t>
            </a:r>
          </a:p>
          <a:p>
            <a:pPr marL="285750" indent="-28575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CSV with fixed format</a:t>
            </a:r>
            <a:endParaRPr lang="en-US" altLang="ru-RU" sz="1800" dirty="0">
              <a:solidFill>
                <a:prstClr val="black"/>
              </a:solidFill>
              <a:latin typeface="+mn-lt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65FDDCD-6967-A79E-C829-547DFF66B515}"/>
              </a:ext>
            </a:extLst>
          </p:cNvPr>
          <p:cNvCxnSpPr>
            <a:cxnSpLocks/>
          </p:cNvCxnSpPr>
          <p:nvPr/>
        </p:nvCxnSpPr>
        <p:spPr>
          <a:xfrm flipV="1">
            <a:off x="3223491" y="1163782"/>
            <a:ext cx="3657600" cy="387927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2545190-2CB3-7E36-BD62-95678FADA8F8}"/>
              </a:ext>
            </a:extLst>
          </p:cNvPr>
          <p:cNvCxnSpPr>
            <a:cxnSpLocks/>
          </p:cNvCxnSpPr>
          <p:nvPr/>
        </p:nvCxnSpPr>
        <p:spPr>
          <a:xfrm>
            <a:off x="4355184" y="1414021"/>
            <a:ext cx="3763580" cy="2576088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75D8E44-CE94-8DF5-91AB-E5EC90644C7D}"/>
              </a:ext>
            </a:extLst>
          </p:cNvPr>
          <p:cNvSpPr txBox="1">
            <a:spLocks/>
          </p:cNvSpPr>
          <p:nvPr/>
        </p:nvSpPr>
        <p:spPr>
          <a:xfrm>
            <a:off x="81482" y="5736000"/>
            <a:ext cx="3630440" cy="485999"/>
          </a:xfrm>
          <a:prstGeom prst="rect">
            <a:avLst/>
          </a:prstGeom>
        </p:spPr>
        <p:txBody>
          <a:bodyPr vert="horz" lIns="36000" tIns="18000" rIns="36000" bIns="0" rtlCol="0">
            <a:noAutofit/>
          </a:bodyPr>
          <a:lstStyle>
            <a:lvl1pPr marL="0" indent="-228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+mj-lt"/>
              <a:buAutoNum type="arabicParenBoth"/>
              <a:defRPr sz="1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defTabSz="914377">
              <a:buNone/>
            </a:pPr>
            <a:r>
              <a:rPr lang="en-US" sz="1200" dirty="0"/>
              <a:t>Strange things in experiments</a:t>
            </a:r>
            <a:r>
              <a:rPr lang="ru-RU" sz="1200" dirty="0"/>
              <a:t> (</a:t>
            </a:r>
            <a:r>
              <a:rPr lang="en-US" sz="1200" dirty="0"/>
              <a:t>discovery or mistake?</a:t>
            </a:r>
            <a:r>
              <a:rPr lang="ru-RU" sz="1200" dirty="0"/>
              <a:t>)</a:t>
            </a:r>
            <a:r>
              <a:rPr lang="en-US" sz="1200" dirty="0"/>
              <a:t>:</a:t>
            </a:r>
            <a:br>
              <a:rPr lang="en-US" sz="1200" dirty="0"/>
            </a:br>
            <a:r>
              <a:rPr lang="en-US" sz="1200" dirty="0">
                <a:hlinkClick r:id="rId8"/>
              </a:rPr>
              <a:t>https://crc247.mdi.ruhr-uni-bochum.de/file/csv/22677</a:t>
            </a:r>
            <a:endParaRPr lang="en-US" sz="1200" dirty="0"/>
          </a:p>
          <a:p>
            <a:pPr indent="0" defTabSz="914377">
              <a:buNone/>
            </a:pPr>
            <a:r>
              <a:rPr lang="en-US" sz="1200" dirty="0">
                <a:hlinkClick r:id="rId9"/>
              </a:rPr>
              <a:t>https://crc247.mdi.ruhr-uni-bochum.de/file/csv/22674</a:t>
            </a:r>
            <a:endParaRPr lang="en-US" sz="1200" dirty="0"/>
          </a:p>
          <a:p>
            <a:pPr indent="0" defTabSz="914377"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68396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0C3B1-4190-2686-4842-9633450A8E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31683D4-E3DF-2A73-D361-6CDEE392F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/>
              <a:t>MatInf</a:t>
            </a:r>
            <a:r>
              <a:rPr lang="en-US" dirty="0"/>
              <a:t> Architecture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66EB404-70FB-7651-5EF1-CB1799A32B6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54645" y="6362393"/>
            <a:ext cx="7195642" cy="485999"/>
          </a:xfrm>
        </p:spPr>
        <p:txBody>
          <a:bodyPr/>
          <a:lstStyle/>
          <a:p>
            <a:pPr indent="0">
              <a:buNone/>
            </a:pPr>
            <a:r>
              <a:rPr lang="en-US" dirty="0"/>
              <a:t>API - Application Programming Interface;</a:t>
            </a:r>
          </a:p>
          <a:p>
            <a:pPr indent="0">
              <a:buNone/>
            </a:pPr>
            <a:r>
              <a:rPr lang="en-US" dirty="0"/>
              <a:t>SMB - Server Message Block;</a:t>
            </a:r>
          </a:p>
          <a:p>
            <a:pPr indent="0">
              <a:buNone/>
            </a:pPr>
            <a:r>
              <a:rPr lang="en-US" dirty="0"/>
              <a:t>S3 - Simple Storage Service.</a:t>
            </a:r>
          </a:p>
        </p:txBody>
      </p:sp>
      <p:sp>
        <p:nvSpPr>
          <p:cNvPr id="4" name="AutoShape 10">
            <a:extLst>
              <a:ext uri="{FF2B5EF4-FFF2-40B4-BE49-F238E27FC236}">
                <a16:creationId xmlns:a16="http://schemas.microsoft.com/office/drawing/2014/main" id="{BE06766A-18BA-8A5D-EF09-ACB54ADBE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55" y="1197885"/>
            <a:ext cx="3862587" cy="1164899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F15602-621C-98BC-104A-E01F24EE1064}"/>
              </a:ext>
            </a:extLst>
          </p:cNvPr>
          <p:cNvSpPr/>
          <p:nvPr/>
        </p:nvSpPr>
        <p:spPr>
          <a:xfrm>
            <a:off x="474724" y="829576"/>
            <a:ext cx="4065006" cy="4118294"/>
          </a:xfrm>
          <a:prstGeom prst="rect">
            <a:avLst/>
          </a:prstGeom>
          <a:solidFill>
            <a:srgbClr val="00D3F0">
              <a:alpha val="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AutoShape 10">
            <a:extLst>
              <a:ext uri="{FF2B5EF4-FFF2-40B4-BE49-F238E27FC236}">
                <a16:creationId xmlns:a16="http://schemas.microsoft.com/office/drawing/2014/main" id="{AE41593B-148C-420D-51F7-C0450DE38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555" y="2478045"/>
            <a:ext cx="3862587" cy="2010719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9" name="AutoShape 10">
            <a:extLst>
              <a:ext uri="{FF2B5EF4-FFF2-40B4-BE49-F238E27FC236}">
                <a16:creationId xmlns:a16="http://schemas.microsoft.com/office/drawing/2014/main" id="{4F4B8E17-87C2-0F63-BC00-FD59769543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10118" y="4413829"/>
            <a:ext cx="5482649" cy="1551706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58D214E-9AF0-2A95-D64F-B51FC5C4DC32}"/>
              </a:ext>
            </a:extLst>
          </p:cNvPr>
          <p:cNvSpPr/>
          <p:nvPr/>
        </p:nvSpPr>
        <p:spPr>
          <a:xfrm>
            <a:off x="4638776" y="822031"/>
            <a:ext cx="6438894" cy="5514113"/>
          </a:xfrm>
          <a:prstGeom prst="rect">
            <a:avLst/>
          </a:prstGeom>
          <a:solidFill>
            <a:srgbClr val="00D3F0">
              <a:alpha val="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816CE9-B5CD-F987-135C-1668501AC07C}"/>
              </a:ext>
            </a:extLst>
          </p:cNvPr>
          <p:cNvSpPr/>
          <p:nvPr/>
        </p:nvSpPr>
        <p:spPr>
          <a:xfrm>
            <a:off x="9449768" y="2152067"/>
            <a:ext cx="942102" cy="900550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" name="AutoShape 10">
            <a:extLst>
              <a:ext uri="{FF2B5EF4-FFF2-40B4-BE49-F238E27FC236}">
                <a16:creationId xmlns:a16="http://schemas.microsoft.com/office/drawing/2014/main" id="{14ECE5EC-F94E-3614-D24E-DE4942C289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3973" y="867062"/>
            <a:ext cx="5482649" cy="3501736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2139C3E-C33C-DAE3-93AB-430FF2457CAA}"/>
              </a:ext>
            </a:extLst>
          </p:cNvPr>
          <p:cNvSpPr/>
          <p:nvPr/>
        </p:nvSpPr>
        <p:spPr>
          <a:xfrm>
            <a:off x="6062328" y="1455877"/>
            <a:ext cx="3196930" cy="1607130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AutoShape 8">
            <a:extLst>
              <a:ext uri="{FF2B5EF4-FFF2-40B4-BE49-F238E27FC236}">
                <a16:creationId xmlns:a16="http://schemas.microsoft.com/office/drawing/2014/main" id="{71D4AF78-2F39-3617-31E4-858723EBE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841" y="4598169"/>
            <a:ext cx="2015836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pic>
        <p:nvPicPr>
          <p:cNvPr id="15" name="Picture 36" descr="XML Web Service Ice">
            <a:extLst>
              <a:ext uri="{FF2B5EF4-FFF2-40B4-BE49-F238E27FC236}">
                <a16:creationId xmlns:a16="http://schemas.microsoft.com/office/drawing/2014/main" id="{047687D6-7C8D-21C7-01F8-DA167484A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8190" y="2301872"/>
            <a:ext cx="47148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Line 39">
            <a:extLst>
              <a:ext uri="{FF2B5EF4-FFF2-40B4-BE49-F238E27FC236}">
                <a16:creationId xmlns:a16="http://schemas.microsoft.com/office/drawing/2014/main" id="{494645D0-AAB2-2A6B-085D-3DF0809ED3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456011" y="5068453"/>
            <a:ext cx="639475" cy="562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7" name="Text Box 40">
            <a:extLst>
              <a:ext uri="{FF2B5EF4-FFF2-40B4-BE49-F238E27FC236}">
                <a16:creationId xmlns:a16="http://schemas.microsoft.com/office/drawing/2014/main" id="{CE90500B-D5FC-321B-CD75-B8F08811A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364" y="2792350"/>
            <a:ext cx="4876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ru-RU" sz="1800" dirty="0">
                <a:solidFill>
                  <a:schemeClr val="tx1"/>
                </a:solidFill>
                <a:latin typeface="+mj-lt"/>
              </a:rPr>
              <a:t>API</a:t>
            </a:r>
            <a:endParaRPr lang="ru-RU" alt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Line 41">
            <a:extLst>
              <a:ext uri="{FF2B5EF4-FFF2-40B4-BE49-F238E27FC236}">
                <a16:creationId xmlns:a16="http://schemas.microsoft.com/office/drawing/2014/main" id="{D0FCD195-2D33-FD1F-32B4-77046A93167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139337" y="1743362"/>
            <a:ext cx="2166933" cy="6353"/>
          </a:xfrm>
          <a:prstGeom prst="line">
            <a:avLst/>
          </a:prstGeom>
          <a:noFill/>
          <a:ln w="38100">
            <a:solidFill>
              <a:srgbClr val="0006F0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9" name="Flowchart: Multidocument 18">
            <a:extLst>
              <a:ext uri="{FF2B5EF4-FFF2-40B4-BE49-F238E27FC236}">
                <a16:creationId xmlns:a16="http://schemas.microsoft.com/office/drawing/2014/main" id="{666537F9-B878-A4A6-71DC-D064447A17D9}"/>
              </a:ext>
            </a:extLst>
          </p:cNvPr>
          <p:cNvSpPr/>
          <p:nvPr/>
        </p:nvSpPr>
        <p:spPr>
          <a:xfrm>
            <a:off x="8074704" y="4632036"/>
            <a:ext cx="2119745" cy="800100"/>
          </a:xfrm>
          <a:prstGeom prst="flowChartMultidocumen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File Storages</a:t>
            </a:r>
          </a:p>
        </p:txBody>
      </p:sp>
      <p:sp>
        <p:nvSpPr>
          <p:cNvPr id="20" name="AutoShape 8">
            <a:extLst>
              <a:ext uri="{FF2B5EF4-FFF2-40B4-BE49-F238E27FC236}">
                <a16:creationId xmlns:a16="http://schemas.microsoft.com/office/drawing/2014/main" id="{AFF4991F-55B6-69FB-9C18-8C870F49E1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5077" y="4667442"/>
            <a:ext cx="2015836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21" name="AutoShape 8">
            <a:extLst>
              <a:ext uri="{FF2B5EF4-FFF2-40B4-BE49-F238E27FC236}">
                <a16:creationId xmlns:a16="http://schemas.microsoft.com/office/drawing/2014/main" id="{6D198FB6-05A4-DC34-D838-A2B87E5325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1559" y="4719396"/>
            <a:ext cx="2015836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Databases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9FC511A-3D59-1B4C-2876-79A01D25A83C}"/>
              </a:ext>
            </a:extLst>
          </p:cNvPr>
          <p:cNvSpPr/>
          <p:nvPr/>
        </p:nvSpPr>
        <p:spPr>
          <a:xfrm>
            <a:off x="6079650" y="3904669"/>
            <a:ext cx="914400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Dapper</a:t>
            </a:r>
          </a:p>
        </p:txBody>
      </p:sp>
      <p:sp>
        <p:nvSpPr>
          <p:cNvPr id="23" name="Line 44">
            <a:extLst>
              <a:ext uri="{FF2B5EF4-FFF2-40B4-BE49-F238E27FC236}">
                <a16:creationId xmlns:a16="http://schemas.microsoft.com/office/drawing/2014/main" id="{A849838A-2678-EA68-C709-52B5E89468E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36843" y="4206006"/>
            <a:ext cx="8266" cy="50915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943B541-2640-AEC0-CA1F-CD383E8DE970}"/>
              </a:ext>
            </a:extLst>
          </p:cNvPr>
          <p:cNvSpPr/>
          <p:nvPr/>
        </p:nvSpPr>
        <p:spPr>
          <a:xfrm>
            <a:off x="5317649" y="3225795"/>
            <a:ext cx="5053445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Access Layer</a:t>
            </a:r>
          </a:p>
        </p:txBody>
      </p:sp>
      <p:sp>
        <p:nvSpPr>
          <p:cNvPr id="25" name="Line 44">
            <a:extLst>
              <a:ext uri="{FF2B5EF4-FFF2-40B4-BE49-F238E27FC236}">
                <a16:creationId xmlns:a16="http://schemas.microsoft.com/office/drawing/2014/main" id="{C94ACF29-1AB3-F243-DB27-13340D88A50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558496" y="3540988"/>
            <a:ext cx="9526" cy="381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4E31D3-E222-516B-27A4-131BAFA77907}"/>
              </a:ext>
            </a:extLst>
          </p:cNvPr>
          <p:cNvSpPr txBox="1"/>
          <p:nvPr/>
        </p:nvSpPr>
        <p:spPr>
          <a:xfrm>
            <a:off x="5427625" y="857309"/>
            <a:ext cx="4985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Application Services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A67C5FD-8402-CF64-08F7-49B1E5DC81D7}"/>
              </a:ext>
            </a:extLst>
          </p:cNvPr>
          <p:cNvSpPr/>
          <p:nvPr/>
        </p:nvSpPr>
        <p:spPr>
          <a:xfrm>
            <a:off x="7059857" y="2546921"/>
            <a:ext cx="1201874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Model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AA2741-3CE3-5280-C5F9-062DB37D2135}"/>
              </a:ext>
            </a:extLst>
          </p:cNvPr>
          <p:cNvSpPr/>
          <p:nvPr/>
        </p:nvSpPr>
        <p:spPr>
          <a:xfrm>
            <a:off x="8001962" y="1587493"/>
            <a:ext cx="1132609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View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5A559BF-8F9D-7476-E880-DAB1DA5C0C37}"/>
              </a:ext>
            </a:extLst>
          </p:cNvPr>
          <p:cNvSpPr/>
          <p:nvPr/>
        </p:nvSpPr>
        <p:spPr>
          <a:xfrm>
            <a:off x="6225124" y="1597885"/>
            <a:ext cx="1132608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30" name="Line 44">
            <a:extLst>
              <a:ext uri="{FF2B5EF4-FFF2-40B4-BE49-F238E27FC236}">
                <a16:creationId xmlns:a16="http://schemas.microsoft.com/office/drawing/2014/main" id="{7C085412-DD22-124D-4F9F-FD08E16CD46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87639" y="2862115"/>
            <a:ext cx="9526" cy="381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968A7B8-6BAC-2577-9891-9488E6537FA5}"/>
              </a:ext>
            </a:extLst>
          </p:cNvPr>
          <p:cNvSpPr txBox="1"/>
          <p:nvPr/>
        </p:nvSpPr>
        <p:spPr>
          <a:xfrm>
            <a:off x="797820" y="4565643"/>
            <a:ext cx="336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External Type Support Services</a:t>
            </a:r>
          </a:p>
        </p:txBody>
      </p:sp>
      <p:sp>
        <p:nvSpPr>
          <p:cNvPr id="32" name="Line 44">
            <a:extLst>
              <a:ext uri="{FF2B5EF4-FFF2-40B4-BE49-F238E27FC236}">
                <a16:creationId xmlns:a16="http://schemas.microsoft.com/office/drawing/2014/main" id="{A71FAB28-3E64-2F9F-8B4C-A24DE09A82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29566" y="1916543"/>
            <a:ext cx="3464" cy="63730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3" name="Line 44">
            <a:extLst>
              <a:ext uri="{FF2B5EF4-FFF2-40B4-BE49-F238E27FC236}">
                <a16:creationId xmlns:a16="http://schemas.microsoft.com/office/drawing/2014/main" id="{CF195AD3-CED4-62A5-B884-DB553EAD574B}"/>
              </a:ext>
            </a:extLst>
          </p:cNvPr>
          <p:cNvSpPr>
            <a:spLocks noChangeShapeType="1"/>
          </p:cNvSpPr>
          <p:nvPr/>
        </p:nvSpPr>
        <p:spPr bwMode="auto">
          <a:xfrm>
            <a:off x="8109329" y="1913078"/>
            <a:ext cx="3464" cy="63730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4" name="Line 44">
            <a:extLst>
              <a:ext uri="{FF2B5EF4-FFF2-40B4-BE49-F238E27FC236}">
                <a16:creationId xmlns:a16="http://schemas.microsoft.com/office/drawing/2014/main" id="{B086906B-4233-4F76-705E-6111FBC2A0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50791" y="1764143"/>
            <a:ext cx="682339" cy="34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6223E6E-6975-46C8-8C74-E9DA244ECF8C}"/>
              </a:ext>
            </a:extLst>
          </p:cNvPr>
          <p:cNvSpPr txBox="1"/>
          <p:nvPr/>
        </p:nvSpPr>
        <p:spPr>
          <a:xfrm>
            <a:off x="5341034" y="5602491"/>
            <a:ext cx="49850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Storage Services</a:t>
            </a:r>
          </a:p>
        </p:txBody>
      </p:sp>
      <p:sp>
        <p:nvSpPr>
          <p:cNvPr id="36" name="Line 44">
            <a:extLst>
              <a:ext uri="{FF2B5EF4-FFF2-40B4-BE49-F238E27FC236}">
                <a16:creationId xmlns:a16="http://schemas.microsoft.com/office/drawing/2014/main" id="{424F81A9-AABF-9175-8BAA-66437A430A7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272117" y="2699323"/>
            <a:ext cx="1194962" cy="103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37" name="Picture 2">
            <a:extLst>
              <a:ext uri="{FF2B5EF4-FFF2-40B4-BE49-F238E27FC236}">
                <a16:creationId xmlns:a16="http://schemas.microsoft.com/office/drawing/2014/main" id="{4E4066BF-058C-334A-DF60-722E0D3CB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3535" y="1386611"/>
            <a:ext cx="716971" cy="716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Line 41">
            <a:extLst>
              <a:ext uri="{FF2B5EF4-FFF2-40B4-BE49-F238E27FC236}">
                <a16:creationId xmlns:a16="http://schemas.microsoft.com/office/drawing/2014/main" id="{E1B13AA8-9D25-EE6D-4E92-81D5B57C18B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91871" y="2720110"/>
            <a:ext cx="952500" cy="6930"/>
          </a:xfrm>
          <a:prstGeom prst="line">
            <a:avLst/>
          </a:prstGeom>
          <a:noFill/>
          <a:ln w="38100">
            <a:solidFill>
              <a:srgbClr val="0006F0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9" name="Text Box 40">
            <a:extLst>
              <a:ext uri="{FF2B5EF4-FFF2-40B4-BE49-F238E27FC236}">
                <a16:creationId xmlns:a16="http://schemas.microsoft.com/office/drawing/2014/main" id="{884C89CC-3BD8-A1F3-1350-98C198C05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42702" y="2367969"/>
            <a:ext cx="4876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ru-RU" sz="1800" dirty="0">
                <a:solidFill>
                  <a:schemeClr val="tx1"/>
                </a:solidFill>
                <a:latin typeface="+mj-lt"/>
              </a:rPr>
              <a:t>API</a:t>
            </a:r>
            <a:endParaRPr lang="ru-RU" altLang="ru-RU" sz="1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0" name="Picture 36" descr="XML Web Service Ice">
            <a:extLst>
              <a:ext uri="{FF2B5EF4-FFF2-40B4-BE49-F238E27FC236}">
                <a16:creationId xmlns:a16="http://schemas.microsoft.com/office/drawing/2014/main" id="{377ED934-0DC7-8403-2023-97C83F7D90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4145" y="2381537"/>
            <a:ext cx="47148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 Box 40">
            <a:extLst>
              <a:ext uri="{FF2B5EF4-FFF2-40B4-BE49-F238E27FC236}">
                <a16:creationId xmlns:a16="http://schemas.microsoft.com/office/drawing/2014/main" id="{1B1DC461-0A29-287D-E731-554AB9FF4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68974" y="2780141"/>
            <a:ext cx="76052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ru-RU" sz="1600" dirty="0">
                <a:solidFill>
                  <a:schemeClr val="tx1"/>
                </a:solidFill>
                <a:latin typeface="+mj-lt"/>
              </a:rPr>
              <a:t>service</a:t>
            </a:r>
            <a:endParaRPr lang="ru-RU" altLang="ru-RU" sz="16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2" name="Picture 6" descr="Web Service Icons - Free SVG &amp; PNG Web Service Images - Noun Project">
            <a:extLst>
              <a:ext uri="{FF2B5EF4-FFF2-40B4-BE49-F238E27FC236}">
                <a16:creationId xmlns:a16="http://schemas.microsoft.com/office/drawing/2014/main" id="{889B4D84-6717-8CCE-40CD-62862ABB72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615" y="2414149"/>
            <a:ext cx="422564" cy="42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8678B1A0-A30C-7A1E-E28B-B2C62FA4F485}"/>
              </a:ext>
            </a:extLst>
          </p:cNvPr>
          <p:cNvSpPr txBox="1"/>
          <p:nvPr/>
        </p:nvSpPr>
        <p:spPr>
          <a:xfrm>
            <a:off x="11256914" y="1143060"/>
            <a:ext cx="715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/>
              <a:t>users</a:t>
            </a:r>
            <a:endParaRPr 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45EF54D-689E-193A-8932-1BF9D2B483EA}"/>
              </a:ext>
            </a:extLst>
          </p:cNvPr>
          <p:cNvSpPr txBox="1"/>
          <p:nvPr/>
        </p:nvSpPr>
        <p:spPr>
          <a:xfrm>
            <a:off x="11191104" y="2874880"/>
            <a:ext cx="811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/>
              <a:t>agents</a:t>
            </a:r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59B7077-FBEC-C1C1-B1AD-7A3AD866A082}"/>
              </a:ext>
            </a:extLst>
          </p:cNvPr>
          <p:cNvSpPr txBox="1"/>
          <p:nvPr/>
        </p:nvSpPr>
        <p:spPr>
          <a:xfrm>
            <a:off x="4635306" y="5947125"/>
            <a:ext cx="64423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MatInf – Research Data Management System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1D9D8BB-B2DC-F4CD-EE04-3013CC11399C}"/>
              </a:ext>
            </a:extLst>
          </p:cNvPr>
          <p:cNvSpPr/>
          <p:nvPr/>
        </p:nvSpPr>
        <p:spPr>
          <a:xfrm>
            <a:off x="8403752" y="3901204"/>
            <a:ext cx="1458184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IO (SMB/S3)</a:t>
            </a:r>
          </a:p>
        </p:txBody>
      </p:sp>
      <p:sp>
        <p:nvSpPr>
          <p:cNvPr id="47" name="Line 44">
            <a:extLst>
              <a:ext uri="{FF2B5EF4-FFF2-40B4-BE49-F238E27FC236}">
                <a16:creationId xmlns:a16="http://schemas.microsoft.com/office/drawing/2014/main" id="{786C6B6D-BA79-33D4-8837-F30FD313FA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31106" y="4202541"/>
            <a:ext cx="8266" cy="50915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48" name="Line 44">
            <a:extLst>
              <a:ext uri="{FF2B5EF4-FFF2-40B4-BE49-F238E27FC236}">
                <a16:creationId xmlns:a16="http://schemas.microsoft.com/office/drawing/2014/main" id="{55533282-8246-9084-6A1F-66B1A60072D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131982" y="3537523"/>
            <a:ext cx="9526" cy="381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DF8EADA-FBA2-3150-EEE4-E6797038C995}"/>
              </a:ext>
            </a:extLst>
          </p:cNvPr>
          <p:cNvSpPr/>
          <p:nvPr/>
        </p:nvSpPr>
        <p:spPr>
          <a:xfrm>
            <a:off x="1035981" y="3004718"/>
            <a:ext cx="1720218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DE588ACC-C6C2-9CF6-987F-855F940B60A9}"/>
              </a:ext>
            </a:extLst>
          </p:cNvPr>
          <p:cNvSpPr/>
          <p:nvPr/>
        </p:nvSpPr>
        <p:spPr>
          <a:xfrm>
            <a:off x="1034471" y="3790861"/>
            <a:ext cx="1721727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Extraction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A98DE63-B4E4-423D-31F1-19FCDD30118A}"/>
              </a:ext>
            </a:extLst>
          </p:cNvPr>
          <p:cNvSpPr/>
          <p:nvPr/>
        </p:nvSpPr>
        <p:spPr>
          <a:xfrm>
            <a:off x="1032959" y="1713920"/>
            <a:ext cx="1721727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Visualisation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B0C3C04-78A0-D6D7-635F-7D8A664B35BE}"/>
              </a:ext>
            </a:extLst>
          </p:cNvPr>
          <p:cNvSpPr txBox="1"/>
          <p:nvPr/>
        </p:nvSpPr>
        <p:spPr>
          <a:xfrm>
            <a:off x="826300" y="2464069"/>
            <a:ext cx="336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Web API Services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A0ACF624-9B09-5A7B-E89D-0BCB3421B1AD}"/>
              </a:ext>
            </a:extLst>
          </p:cNvPr>
          <p:cNvGrpSpPr/>
          <p:nvPr/>
        </p:nvGrpSpPr>
        <p:grpSpPr>
          <a:xfrm>
            <a:off x="3139506" y="2793471"/>
            <a:ext cx="760529" cy="709014"/>
            <a:chOff x="2356964" y="1138366"/>
            <a:chExt cx="760529" cy="709014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1C5D311-A8F7-E017-4A3C-1F58C40658A9}"/>
                </a:ext>
              </a:extLst>
            </p:cNvPr>
            <p:cNvSpPr/>
            <p:nvPr/>
          </p:nvSpPr>
          <p:spPr>
            <a:xfrm>
              <a:off x="2414199" y="1138366"/>
              <a:ext cx="693440" cy="671982"/>
            </a:xfrm>
            <a:prstGeom prst="rect">
              <a:avLst/>
            </a:prstGeom>
            <a:solidFill>
              <a:srgbClr val="0006F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55" name="Picture 36" descr="XML Web Service Ice">
              <a:extLst>
                <a:ext uri="{FF2B5EF4-FFF2-40B4-BE49-F238E27FC236}">
                  <a16:creationId xmlns:a16="http://schemas.microsoft.com/office/drawing/2014/main" id="{5EC4CAC7-0829-7F48-2495-ED1A733729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9142" y="1204110"/>
              <a:ext cx="341803" cy="409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Text Box 40">
              <a:extLst>
                <a:ext uri="{FF2B5EF4-FFF2-40B4-BE49-F238E27FC236}">
                  <a16:creationId xmlns:a16="http://schemas.microsoft.com/office/drawing/2014/main" id="{26B8E856-C3BF-ADD2-748E-108624F5EA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6964" y="1508826"/>
              <a:ext cx="76052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ru-RU" sz="1600" dirty="0">
                  <a:solidFill>
                    <a:schemeClr val="tx1"/>
                  </a:solidFill>
                  <a:latin typeface="+mj-lt"/>
                </a:rPr>
                <a:t>service</a:t>
              </a:r>
              <a:endParaRPr lang="ru-RU" altLang="ru-RU" sz="16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57" name="Picture 6" descr="Web Service Icons - Free SVG &amp; PNG Web Service Images - Noun Project">
              <a:extLst>
                <a:ext uri="{FF2B5EF4-FFF2-40B4-BE49-F238E27FC236}">
                  <a16:creationId xmlns:a16="http://schemas.microsoft.com/office/drawing/2014/main" id="{E1F40E1B-A413-2263-FA97-DE65FCEC37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684" y="1267485"/>
              <a:ext cx="316020" cy="316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CEE71C8-4A53-5165-C7EE-4A69786C3594}"/>
              </a:ext>
            </a:extLst>
          </p:cNvPr>
          <p:cNvGrpSpPr/>
          <p:nvPr/>
        </p:nvGrpSpPr>
        <p:grpSpPr>
          <a:xfrm>
            <a:off x="3137997" y="3642987"/>
            <a:ext cx="760529" cy="709014"/>
            <a:chOff x="2356964" y="1138366"/>
            <a:chExt cx="760529" cy="70901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A502B665-6A57-97FD-6B0F-43D3F98994BE}"/>
                </a:ext>
              </a:extLst>
            </p:cNvPr>
            <p:cNvSpPr/>
            <p:nvPr/>
          </p:nvSpPr>
          <p:spPr>
            <a:xfrm>
              <a:off x="2414199" y="1138366"/>
              <a:ext cx="693440" cy="671982"/>
            </a:xfrm>
            <a:prstGeom prst="rect">
              <a:avLst/>
            </a:prstGeom>
            <a:solidFill>
              <a:srgbClr val="0006F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0" name="Picture 36" descr="XML Web Service Ice">
              <a:extLst>
                <a:ext uri="{FF2B5EF4-FFF2-40B4-BE49-F238E27FC236}">
                  <a16:creationId xmlns:a16="http://schemas.microsoft.com/office/drawing/2014/main" id="{3138D709-2E28-A1D1-7B93-FBB60F5270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9142" y="1204110"/>
              <a:ext cx="341803" cy="409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" name="Text Box 40">
              <a:extLst>
                <a:ext uri="{FF2B5EF4-FFF2-40B4-BE49-F238E27FC236}">
                  <a16:creationId xmlns:a16="http://schemas.microsoft.com/office/drawing/2014/main" id="{2EE03CD6-D38A-0006-BBF0-84DB465E74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6964" y="1508826"/>
              <a:ext cx="76052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ru-RU" sz="1600" dirty="0">
                  <a:solidFill>
                    <a:schemeClr val="tx1"/>
                  </a:solidFill>
                  <a:latin typeface="+mj-lt"/>
                </a:rPr>
                <a:t>service</a:t>
              </a:r>
              <a:endParaRPr lang="ru-RU" altLang="ru-RU" sz="16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62" name="Picture 6" descr="Web Service Icons - Free SVG &amp; PNG Web Service Images - Noun Project">
              <a:extLst>
                <a:ext uri="{FF2B5EF4-FFF2-40B4-BE49-F238E27FC236}">
                  <a16:creationId xmlns:a16="http://schemas.microsoft.com/office/drawing/2014/main" id="{F3674F07-0081-13C4-8FB2-D08FCFC0AB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684" y="1267485"/>
              <a:ext cx="316020" cy="316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3" name="Line 44">
            <a:extLst>
              <a:ext uri="{FF2B5EF4-FFF2-40B4-BE49-F238E27FC236}">
                <a16:creationId xmlns:a16="http://schemas.microsoft.com/office/drawing/2014/main" id="{082F5E7A-1838-20FC-7A9D-EF74759562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5635" y="3956635"/>
            <a:ext cx="455251" cy="55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                                      </a:t>
            </a:r>
            <a:endParaRPr lang="ru-RU" dirty="0"/>
          </a:p>
        </p:txBody>
      </p:sp>
      <p:sp>
        <p:nvSpPr>
          <p:cNvPr id="64" name="Line 44">
            <a:extLst>
              <a:ext uri="{FF2B5EF4-FFF2-40B4-BE49-F238E27FC236}">
                <a16:creationId xmlns:a16="http://schemas.microsoft.com/office/drawing/2014/main" id="{3CB6C808-55DC-7C74-12FF-511796505CC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8810" y="3150184"/>
            <a:ext cx="455251" cy="24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                                      </a:t>
            </a:r>
            <a:endParaRPr lang="ru-RU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B8C97C3-7018-BA67-55BB-18EB5E10A5C0}"/>
              </a:ext>
            </a:extLst>
          </p:cNvPr>
          <p:cNvSpPr txBox="1"/>
          <p:nvPr/>
        </p:nvSpPr>
        <p:spPr>
          <a:xfrm>
            <a:off x="872020" y="1176289"/>
            <a:ext cx="336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Web Application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C07B515-60D8-A1F2-3977-F4D7F93B8A33}"/>
              </a:ext>
            </a:extLst>
          </p:cNvPr>
          <p:cNvGrpSpPr/>
          <p:nvPr/>
        </p:nvGrpSpPr>
        <p:grpSpPr>
          <a:xfrm>
            <a:off x="3131886" y="1490451"/>
            <a:ext cx="760529" cy="709014"/>
            <a:chOff x="2356964" y="1138366"/>
            <a:chExt cx="760529" cy="709014"/>
          </a:xfrm>
        </p:grpSpPr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4A2B1F0C-C94F-46D2-9F68-5412435B5FF6}"/>
                </a:ext>
              </a:extLst>
            </p:cNvPr>
            <p:cNvSpPr/>
            <p:nvPr/>
          </p:nvSpPr>
          <p:spPr>
            <a:xfrm>
              <a:off x="2414199" y="1138366"/>
              <a:ext cx="693440" cy="671982"/>
            </a:xfrm>
            <a:prstGeom prst="rect">
              <a:avLst/>
            </a:prstGeom>
            <a:solidFill>
              <a:srgbClr val="0006F0">
                <a:alpha val="20000"/>
              </a:srgb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Picture 36" descr="XML Web Service Ice">
              <a:extLst>
                <a:ext uri="{FF2B5EF4-FFF2-40B4-BE49-F238E27FC236}">
                  <a16:creationId xmlns:a16="http://schemas.microsoft.com/office/drawing/2014/main" id="{F174FCB9-E16C-FF90-34FE-332E8F3CD8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9142" y="1204110"/>
              <a:ext cx="341803" cy="409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Text Box 40">
              <a:extLst>
                <a:ext uri="{FF2B5EF4-FFF2-40B4-BE49-F238E27FC236}">
                  <a16:creationId xmlns:a16="http://schemas.microsoft.com/office/drawing/2014/main" id="{513B48BF-B195-C57F-2805-97F07C7E9A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56964" y="1508826"/>
              <a:ext cx="760529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ru-RU" sz="1600" dirty="0">
                  <a:solidFill>
                    <a:schemeClr val="tx1"/>
                  </a:solidFill>
                  <a:latin typeface="+mj-lt"/>
                </a:rPr>
                <a:t>service</a:t>
              </a:r>
              <a:endParaRPr lang="ru-RU" altLang="ru-RU" sz="16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70" name="Picture 6" descr="Web Service Icons - Free SVG &amp; PNG Web Service Images - Noun Project">
              <a:extLst>
                <a:ext uri="{FF2B5EF4-FFF2-40B4-BE49-F238E27FC236}">
                  <a16:creationId xmlns:a16="http://schemas.microsoft.com/office/drawing/2014/main" id="{17273C80-33AC-932D-B181-80F7EE3DA0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684" y="1267485"/>
              <a:ext cx="316020" cy="3160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71" name="Connector: Elbow 70">
            <a:extLst>
              <a:ext uri="{FF2B5EF4-FFF2-40B4-BE49-F238E27FC236}">
                <a16:creationId xmlns:a16="http://schemas.microsoft.com/office/drawing/2014/main" id="{C3CBC7C1-FBEA-7854-9D35-DD5035DC580C}"/>
              </a:ext>
            </a:extLst>
          </p:cNvPr>
          <p:cNvCxnSpPr>
            <a:cxnSpLocks/>
          </p:cNvCxnSpPr>
          <p:nvPr/>
        </p:nvCxnSpPr>
        <p:spPr>
          <a:xfrm flipV="1">
            <a:off x="3887956" y="2804744"/>
            <a:ext cx="3169920" cy="1127760"/>
          </a:xfrm>
          <a:prstGeom prst="bentConnector3">
            <a:avLst>
              <a:gd name="adj1" fmla="val 36058"/>
            </a:avLst>
          </a:prstGeom>
          <a:ln w="38100">
            <a:solidFill>
              <a:srgbClr val="0432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Connector: Elbow 71">
            <a:extLst>
              <a:ext uri="{FF2B5EF4-FFF2-40B4-BE49-F238E27FC236}">
                <a16:creationId xmlns:a16="http://schemas.microsoft.com/office/drawing/2014/main" id="{E558EF82-460D-FDB9-B670-6B6B1CDAECB6}"/>
              </a:ext>
            </a:extLst>
          </p:cNvPr>
          <p:cNvCxnSpPr>
            <a:cxnSpLocks/>
            <a:stCxn id="54" idx="3"/>
          </p:cNvCxnSpPr>
          <p:nvPr/>
        </p:nvCxnSpPr>
        <p:spPr>
          <a:xfrm flipV="1">
            <a:off x="3890181" y="2652344"/>
            <a:ext cx="3160075" cy="477118"/>
          </a:xfrm>
          <a:prstGeom prst="bentConnector3">
            <a:avLst>
              <a:gd name="adj1" fmla="val 29986"/>
            </a:avLst>
          </a:prstGeom>
          <a:ln w="38100">
            <a:solidFill>
              <a:srgbClr val="0432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onnector: Elbow 72">
            <a:extLst>
              <a:ext uri="{FF2B5EF4-FFF2-40B4-BE49-F238E27FC236}">
                <a16:creationId xmlns:a16="http://schemas.microsoft.com/office/drawing/2014/main" id="{80508951-3CB9-BCE3-CECD-3E771724AA74}"/>
              </a:ext>
            </a:extLst>
          </p:cNvPr>
          <p:cNvCxnSpPr>
            <a:cxnSpLocks/>
            <a:stCxn id="67" idx="3"/>
          </p:cNvCxnSpPr>
          <p:nvPr/>
        </p:nvCxnSpPr>
        <p:spPr>
          <a:xfrm flipV="1">
            <a:off x="3882561" y="1745564"/>
            <a:ext cx="2352355" cy="80878"/>
          </a:xfrm>
          <a:prstGeom prst="bentConnector3">
            <a:avLst>
              <a:gd name="adj1" fmla="val 50000"/>
            </a:avLst>
          </a:prstGeom>
          <a:ln w="38100">
            <a:solidFill>
              <a:srgbClr val="0432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 Box 40">
            <a:extLst>
              <a:ext uri="{FF2B5EF4-FFF2-40B4-BE49-F238E27FC236}">
                <a16:creationId xmlns:a16="http://schemas.microsoft.com/office/drawing/2014/main" id="{866A3074-DE08-5C11-4559-EA28DF9F8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73364" y="1496950"/>
            <a:ext cx="4876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ru-RU" sz="1800" dirty="0">
                <a:solidFill>
                  <a:schemeClr val="tx1"/>
                </a:solidFill>
                <a:latin typeface="+mj-lt"/>
              </a:rPr>
              <a:t>API</a:t>
            </a:r>
            <a:endParaRPr lang="ru-RU" alt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5" name="Text Box 40">
            <a:extLst>
              <a:ext uri="{FF2B5EF4-FFF2-40B4-BE49-F238E27FC236}">
                <a16:creationId xmlns:a16="http://schemas.microsoft.com/office/drawing/2014/main" id="{1C37327A-3446-82C3-15E7-19FBB7B6D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8124" y="3592450"/>
            <a:ext cx="4876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ru-RU" sz="1800" dirty="0">
                <a:solidFill>
                  <a:schemeClr val="tx1"/>
                </a:solidFill>
                <a:latin typeface="+mj-lt"/>
              </a:rPr>
              <a:t>API</a:t>
            </a:r>
            <a:endParaRPr lang="ru-RU" altLang="ru-RU" sz="18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6" name="Line 44">
            <a:extLst>
              <a:ext uri="{FF2B5EF4-FFF2-40B4-BE49-F238E27FC236}">
                <a16:creationId xmlns:a16="http://schemas.microsoft.com/office/drawing/2014/main" id="{BCF2FC23-0FAD-53FD-1B0A-5AE23FE973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748810" y="1877644"/>
            <a:ext cx="455251" cy="24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                         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00471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3ECB7802-0F5B-24AE-4CB1-F1FB31FDD97B}"/>
              </a:ext>
            </a:extLst>
          </p:cNvPr>
          <p:cNvGrpSpPr/>
          <p:nvPr/>
        </p:nvGrpSpPr>
        <p:grpSpPr>
          <a:xfrm>
            <a:off x="108944" y="1268679"/>
            <a:ext cx="6291856" cy="2923993"/>
            <a:chOff x="108944" y="1268679"/>
            <a:chExt cx="6291856" cy="292399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05500A0-2384-BC23-494C-DEEE68CE9C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944" y="1268679"/>
              <a:ext cx="6291856" cy="2923993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564B217-FABE-BC6F-47C5-8CDFDFE86FD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77100" y="1854356"/>
              <a:ext cx="762039" cy="717587"/>
            </a:xfrm>
            <a:prstGeom prst="rect">
              <a:avLst/>
            </a:prstGeom>
          </p:spPr>
        </p:pic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4A8C550F-6348-79F8-F937-FF519673DA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8860" y="3653281"/>
            <a:ext cx="5787470" cy="240577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 </a:t>
            </a:r>
            <a:r>
              <a:rPr lang="de-DE" dirty="0" err="1"/>
              <a:t>DropZone</a:t>
            </a:r>
            <a:r>
              <a:rPr lang="de-DE" dirty="0"/>
              <a:t> Tasks: Batch </a:t>
            </a:r>
            <a:r>
              <a:rPr lang="en-US" dirty="0"/>
              <a:t>D</a:t>
            </a:r>
            <a:r>
              <a:rPr lang="de-DE" dirty="0"/>
              <a:t>ata Validation &amp; Import</a:t>
            </a:r>
            <a:endParaRPr lang="de-DE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4DFCB-E930-6ED4-9AD1-6EF706C4A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34119" y="6362393"/>
            <a:ext cx="7636747" cy="485999"/>
          </a:xfrm>
        </p:spPr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2C363A"/>
                </a:solidFill>
                <a:effectLst/>
                <a:latin typeface="+mj-lt"/>
              </a:rPr>
              <a:t>Every name (type name and file name) is split into words using non-alphabetical characters as delimiters, and then the score is calculated:</a:t>
            </a:r>
            <a:br>
              <a:rPr lang="en-US" dirty="0">
                <a:latin typeface="+mj-lt"/>
              </a:rPr>
            </a:br>
            <a:r>
              <a:rPr lang="en-US" b="0" i="0" dirty="0">
                <a:solidFill>
                  <a:srgbClr val="2C363A"/>
                </a:solidFill>
                <a:effectLst/>
                <a:latin typeface="+mj-lt"/>
              </a:rPr>
              <a:t>- If the word matches completely, then we add 10 points to the score</a:t>
            </a:r>
            <a:br>
              <a:rPr lang="en-US" dirty="0">
                <a:latin typeface="+mj-lt"/>
              </a:rPr>
            </a:br>
            <a:r>
              <a:rPr lang="en-US" b="0" i="0" dirty="0">
                <a:solidFill>
                  <a:srgbClr val="2C363A"/>
                </a:solidFill>
                <a:effectLst/>
                <a:latin typeface="+mj-lt"/>
              </a:rPr>
              <a:t>- If the word in the file name is a substring of the word in the type name (or vice versa), then we add 1 point to the score.</a:t>
            </a:r>
          </a:p>
          <a:p>
            <a:pPr indent="0">
              <a:buNone/>
            </a:pPr>
            <a:endParaRPr lang="en-US" dirty="0">
              <a:latin typeface="+mj-lt"/>
            </a:endParaRPr>
          </a:p>
        </p:txBody>
      </p:sp>
      <p:sp>
        <p:nvSpPr>
          <p:cNvPr id="6" name="Text Box 52">
            <a:extLst>
              <a:ext uri="{FF2B5EF4-FFF2-40B4-BE49-F238E27FC236}">
                <a16:creationId xmlns:a16="http://schemas.microsoft.com/office/drawing/2014/main" id="{3F737F99-9CF8-F251-FA0A-D027302F1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021" y="838987"/>
            <a:ext cx="11952979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Task: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validate documents &amp; import data</a:t>
            </a:r>
          </a:p>
        </p:txBody>
      </p:sp>
      <p:sp>
        <p:nvSpPr>
          <p:cNvPr id="17" name="Arrow: Curved Down 16">
            <a:extLst>
              <a:ext uri="{FF2B5EF4-FFF2-40B4-BE49-F238E27FC236}">
                <a16:creationId xmlns:a16="http://schemas.microsoft.com/office/drawing/2014/main" id="{53116691-D739-EBD4-58CF-E42E13900E0F}"/>
              </a:ext>
            </a:extLst>
          </p:cNvPr>
          <p:cNvSpPr/>
          <p:nvPr/>
        </p:nvSpPr>
        <p:spPr>
          <a:xfrm rot="13242025">
            <a:off x="2862934" y="4015147"/>
            <a:ext cx="3377619" cy="1320789"/>
          </a:xfrm>
          <a:prstGeom prst="curvedDownArrow">
            <a:avLst/>
          </a:prstGeom>
          <a:solidFill>
            <a:srgbClr val="0070C0">
              <a:alpha val="50000"/>
            </a:srgbClr>
          </a:solidFill>
          <a:ln>
            <a:noFill/>
          </a:ln>
          <a:effectLst>
            <a:outerShdw blurRad="50800" dist="76200" dir="540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8" name="Text Box 52">
            <a:extLst>
              <a:ext uri="{FF2B5EF4-FFF2-40B4-BE49-F238E27FC236}">
                <a16:creationId xmlns:a16="http://schemas.microsoft.com/office/drawing/2014/main" id="{4D308DFD-CE93-8073-22EA-E33CE12E87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12187" y="869226"/>
            <a:ext cx="5315689" cy="2595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Implemented Features: 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Automatic type detection (by file name)*;</a:t>
            </a:r>
          </a:p>
          <a:p>
            <a:pPr lvl="1" indent="0" defTabSz="914377">
              <a:spcBef>
                <a:spcPts val="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Type name and file name are split into words:</a:t>
            </a:r>
          </a:p>
          <a:p>
            <a:pPr marL="1200150" lvl="1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10 points for each complete word match</a:t>
            </a:r>
          </a:p>
          <a:p>
            <a:pPr marL="1200150" lvl="1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1 point for every substring match to</a:t>
            </a:r>
          </a:p>
          <a:p>
            <a:pPr lvl="1" indent="0" defTabSz="914377">
              <a:spcBef>
                <a:spcPts val="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Highest score type wins!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Uniqueness check (object name + file);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Data 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validation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(build-in + external);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Data 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import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7445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F529A43-AA46-3F48-EFCA-9C6801DF4C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11" y="809132"/>
            <a:ext cx="5922413" cy="549406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RDMS Drop Zone: </a:t>
            </a:r>
            <a:r>
              <a:rPr lang="en-US" dirty="0"/>
              <a:t>Staged Files (before import)</a:t>
            </a:r>
            <a:endParaRPr lang="de-DE" sz="16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4DFCB-E930-6ED4-9AD1-6EF706C4A1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0615EBDB-A820-B469-3354-45694E1ACCCF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622998" y="1778558"/>
            <a:ext cx="5971338" cy="509595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1CEAC89-6214-C16F-3860-CCFEEA84F9FB}"/>
              </a:ext>
            </a:extLst>
          </p:cNvPr>
          <p:cNvGrpSpPr/>
          <p:nvPr/>
        </p:nvGrpSpPr>
        <p:grpSpPr>
          <a:xfrm>
            <a:off x="6472554" y="717105"/>
            <a:ext cx="4471229" cy="3894946"/>
            <a:chOff x="6472554" y="717105"/>
            <a:chExt cx="4471229" cy="3894946"/>
          </a:xfrm>
        </p:grpSpPr>
        <p:sp>
          <p:nvSpPr>
            <p:cNvPr id="10" name="Text Box 52">
              <a:extLst>
                <a:ext uri="{FF2B5EF4-FFF2-40B4-BE49-F238E27FC236}">
                  <a16:creationId xmlns:a16="http://schemas.microsoft.com/office/drawing/2014/main" id="{6716D2A9-4CD1-9A0A-028A-FDA82F0A3E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43380" y="3596388"/>
              <a:ext cx="3899225" cy="101566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1500" b="1" dirty="0">
                  <a:solidFill>
                    <a:prstClr val="black"/>
                  </a:solidFill>
                  <a:latin typeface="+mn-lt"/>
                </a:rPr>
                <a:t>Workflow: </a:t>
              </a:r>
            </a:p>
            <a:p>
              <a:pPr defTabSz="914377">
                <a:spcBef>
                  <a:spcPts val="0"/>
                </a:spcBef>
              </a:pPr>
              <a:r>
                <a:rPr lang="en-US" altLang="ru-RU" sz="1500" dirty="0">
                  <a:solidFill>
                    <a:prstClr val="black"/>
                  </a:solidFill>
                  <a:latin typeface="+mn-lt"/>
                </a:rPr>
                <a:t>- </a:t>
              </a:r>
              <a:r>
                <a:rPr lang="en-US" altLang="ru-RU" sz="1500" dirty="0">
                  <a:solidFill>
                    <a:srgbClr val="00B050"/>
                  </a:solidFill>
                  <a:latin typeface="+mn-lt"/>
                </a:rPr>
                <a:t>validate</a:t>
              </a:r>
              <a:r>
                <a:rPr lang="en-US" altLang="ru-RU" sz="1500" dirty="0">
                  <a:solidFill>
                    <a:prstClr val="black"/>
                  </a:solidFill>
                  <a:latin typeface="+mn-lt"/>
                </a:rPr>
                <a:t> every file;</a:t>
              </a:r>
            </a:p>
            <a:p>
              <a:pPr defTabSz="914377">
                <a:spcBef>
                  <a:spcPts val="0"/>
                </a:spcBef>
              </a:pPr>
              <a:r>
                <a:rPr lang="en-US" altLang="ru-RU" sz="1500" dirty="0">
                  <a:solidFill>
                    <a:prstClr val="black"/>
                  </a:solidFill>
                  <a:latin typeface="+mn-lt"/>
                </a:rPr>
                <a:t>- check/adjust all properties;</a:t>
              </a:r>
            </a:p>
            <a:p>
              <a:pPr defTabSz="914377">
                <a:spcBef>
                  <a:spcPts val="0"/>
                </a:spcBef>
              </a:pPr>
              <a:r>
                <a:rPr lang="en-US" altLang="ru-RU" sz="1500" dirty="0">
                  <a:solidFill>
                    <a:prstClr val="black"/>
                  </a:solidFill>
                  <a:latin typeface="+mn-lt"/>
                </a:rPr>
                <a:t>- </a:t>
              </a:r>
              <a:r>
                <a:rPr lang="en-US" altLang="ru-RU" sz="1500" dirty="0">
                  <a:solidFill>
                    <a:srgbClr val="0432FF"/>
                  </a:solidFill>
                  <a:latin typeface="+mn-lt"/>
                </a:rPr>
                <a:t>Import files</a:t>
              </a:r>
              <a:r>
                <a:rPr lang="en-US" altLang="ru-RU" sz="1500" dirty="0">
                  <a:solidFill>
                    <a:prstClr val="black"/>
                  </a:solidFill>
                  <a:latin typeface="+mn-lt"/>
                </a:rPr>
                <a:t>.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2A9CA00-6D4D-8926-0045-A3D0D01D3C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594336" y="1070519"/>
              <a:ext cx="2401310" cy="2435268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1" name="Text Box 52">
              <a:extLst>
                <a:ext uri="{FF2B5EF4-FFF2-40B4-BE49-F238E27FC236}">
                  <a16:creationId xmlns:a16="http://schemas.microsoft.com/office/drawing/2014/main" id="{A5FCE5F8-D35C-B783-2C48-2099F994DA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72554" y="717105"/>
              <a:ext cx="3303024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2000" dirty="0">
                  <a:solidFill>
                    <a:prstClr val="black"/>
                  </a:solidFill>
                  <a:latin typeface="+mn-lt"/>
                </a:rPr>
                <a:t>Check data to import: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6652F5E-246F-CCB0-0E22-B4C12B5E56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841245" y="2956696"/>
              <a:ext cx="2905045" cy="914401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sp>
          <p:nvSpPr>
            <p:cNvPr id="6" name="Arrow: Curved Down 5">
              <a:extLst>
                <a:ext uri="{FF2B5EF4-FFF2-40B4-BE49-F238E27FC236}">
                  <a16:creationId xmlns:a16="http://schemas.microsoft.com/office/drawing/2014/main" id="{68A0DD48-EB64-9E43-6094-705C45D7F1E1}"/>
                </a:ext>
              </a:extLst>
            </p:cNvPr>
            <p:cNvSpPr/>
            <p:nvPr/>
          </p:nvSpPr>
          <p:spPr>
            <a:xfrm rot="3199562">
              <a:off x="7299477" y="2707552"/>
              <a:ext cx="1487083" cy="711341"/>
            </a:xfrm>
            <a:prstGeom prst="curvedDownArrow">
              <a:avLst/>
            </a:prstGeom>
            <a:solidFill>
              <a:srgbClr val="0070C0">
                <a:alpha val="50000"/>
              </a:srgbClr>
            </a:solidFill>
            <a:ln>
              <a:noFill/>
            </a:ln>
            <a:effectLst>
              <a:outerShdw blurRad="50800" dist="762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black"/>
                </a:solidFill>
                <a:latin typeface="Arial" panose="020B0604020202020204"/>
              </a:endParaRPr>
            </a:p>
          </p:txBody>
        </p:sp>
        <p:sp>
          <p:nvSpPr>
            <p:cNvPr id="7" name="Text Box 52">
              <a:extLst>
                <a:ext uri="{FF2B5EF4-FFF2-40B4-BE49-F238E27FC236}">
                  <a16:creationId xmlns:a16="http://schemas.microsoft.com/office/drawing/2014/main" id="{C4ED44D9-8CAD-EE04-B1D2-0910BD78B8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83938" y="2214740"/>
              <a:ext cx="1859845" cy="74879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2133" dirty="0">
                  <a:solidFill>
                    <a:prstClr val="black"/>
                  </a:solidFill>
                  <a:latin typeface="+mn-lt"/>
                </a:rPr>
                <a:t>Properties</a:t>
              </a:r>
              <a:br>
                <a:rPr lang="en-US" altLang="ru-RU" sz="2133" dirty="0">
                  <a:solidFill>
                    <a:prstClr val="black"/>
                  </a:solidFill>
                  <a:latin typeface="+mn-lt"/>
                </a:rPr>
              </a:br>
              <a:r>
                <a:rPr lang="en-US" altLang="ru-RU" sz="2133" dirty="0">
                  <a:solidFill>
                    <a:prstClr val="black"/>
                  </a:solidFill>
                  <a:latin typeface="+mn-lt"/>
                </a:rPr>
                <a:t>(after import):</a:t>
              </a:r>
            </a:p>
          </p:txBody>
        </p:sp>
      </p:grpSp>
      <p:sp>
        <p:nvSpPr>
          <p:cNvPr id="13" name="Text Box 52">
            <a:extLst>
              <a:ext uri="{FF2B5EF4-FFF2-40B4-BE49-F238E27FC236}">
                <a16:creationId xmlns:a16="http://schemas.microsoft.com/office/drawing/2014/main" id="{94C0E04E-0129-BFD1-DFEE-CD013B55B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4897" y="4571855"/>
            <a:ext cx="547206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000" dirty="0">
                <a:solidFill>
                  <a:prstClr val="black"/>
                </a:solidFill>
                <a:latin typeface="+mn-lt"/>
              </a:rPr>
              <a:t>Check for unique documents (based on SHA256):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3B1FB82-2D2A-74C5-293F-4AC52B4AE53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1753" y="4984497"/>
            <a:ext cx="5243187" cy="693951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8FEEC9C-0803-1615-544F-1CA60BFEEC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59679" y="5738855"/>
            <a:ext cx="5237506" cy="4766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745267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Graphs</a:t>
            </a:r>
            <a:r>
              <a:rPr lang="en-US" dirty="0"/>
              <a:t>: Linking Objects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4398E6-55F5-F189-C03C-8DF3E9FC44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561727" y="6362199"/>
            <a:ext cx="5753528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prstClr val="black"/>
                </a:solidFill>
                <a:latin typeface="Arial" panose="020B0604020202020204" pitchFamily="34" charset="0"/>
              </a:rPr>
              <a:t>User view: </a:t>
            </a:r>
            <a:r>
              <a:rPr lang="en-US" altLang="ru-RU" sz="800" b="0" dirty="0">
                <a:solidFill>
                  <a:srgbClr val="0070C0"/>
                </a:solidFill>
                <a:latin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https://demo.mdi.ruhr-uni-bochum.de/object/ag2s-4870</a:t>
            </a:r>
            <a:endParaRPr lang="en-US" altLang="ru-RU" sz="800" b="0" dirty="0">
              <a:solidFill>
                <a:srgbClr val="0070C0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800" b="0" dirty="0">
                <a:solidFill>
                  <a:prstClr val="black"/>
                </a:solidFill>
                <a:latin typeface="Arial" panose="020B0604020202020204" pitchFamily="34" charset="0"/>
              </a:rPr>
              <a:t>Admin view: </a:t>
            </a:r>
            <a:r>
              <a:rPr lang="en-US" altLang="ru-RU" sz="800" b="0" dirty="0">
                <a:solidFill>
                  <a:srgbClr val="0070C0"/>
                </a:solidFill>
                <a:latin typeface="Arial" panose="020B0604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https://demo.mdi.ruhr-uni-bochum.de/adminobject/edititem/4870</a:t>
            </a:r>
            <a:endParaRPr lang="en-US" sz="800" b="0" dirty="0">
              <a:solidFill>
                <a:srgbClr val="0070C0"/>
              </a:solidFill>
              <a:latin typeface="Arial" panose="020B0604020202020204"/>
            </a:endParaRPr>
          </a:p>
          <a:p>
            <a:pPr indent="0">
              <a:spcAft>
                <a:spcPts val="0"/>
              </a:spcAft>
              <a:buNone/>
            </a:pPr>
            <a:endParaRPr lang="en-US" sz="800" b="0" dirty="0"/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ECE8CDA6-538F-1854-2C60-80C1E68BD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141" y="805031"/>
            <a:ext cx="8771168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600" b="1" dirty="0">
                <a:solidFill>
                  <a:prstClr val="black"/>
                </a:solidFill>
                <a:latin typeface="+mn-lt"/>
              </a:rPr>
              <a:t>Example: establishing graph above objects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Text Box 52">
            <a:extLst>
              <a:ext uri="{FF2B5EF4-FFF2-40B4-BE49-F238E27FC236}">
                <a16:creationId xmlns:a16="http://schemas.microsoft.com/office/drawing/2014/main" id="{1CC26477-7D6C-B4BB-92B9-D77469937E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61" y="3832045"/>
            <a:ext cx="5538583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To add associated objects: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0) Go to “List edit” or select object to edit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1) Select associated object type (optional filter)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2) Input search phrase, contained in the </a:t>
            </a:r>
            <a:r>
              <a:rPr lang="en-US" altLang="ru-RU" sz="1400" u="sng" dirty="0">
                <a:solidFill>
                  <a:prstClr val="black"/>
                </a:solidFill>
                <a:latin typeface="+mn-lt"/>
              </a:rPr>
              <a:t>Name</a:t>
            </a: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 of the desired object to be associated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3) Select (if required) </a:t>
            </a:r>
            <a:r>
              <a:rPr lang="en-US" altLang="ru-RU" sz="1400" b="1" dirty="0">
                <a:solidFill>
                  <a:prstClr val="black"/>
                </a:solidFill>
                <a:latin typeface="+mn-lt"/>
              </a:rPr>
              <a:t>link/association type </a:t>
            </a: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object.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4) Drag &amp; Drop desired object(s) from search result list to the area / adjust list</a:t>
            </a:r>
          </a:p>
          <a:p>
            <a:pPr defTabSz="914377">
              <a:spcBef>
                <a:spcPts val="300"/>
              </a:spcBef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5) Save changes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527FAE-8765-6081-F8A7-21D6539593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4261" y="1971470"/>
            <a:ext cx="6398558" cy="4121105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030" name="Picture 6" descr="Directed graph - Wikipedia">
            <a:extLst>
              <a:ext uri="{FF2B5EF4-FFF2-40B4-BE49-F238E27FC236}">
                <a16:creationId xmlns:a16="http://schemas.microsoft.com/office/drawing/2014/main" id="{A83AF66D-4037-98B4-A945-1FFCD0BC09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8755" y="100485"/>
            <a:ext cx="2713687" cy="1797658"/>
          </a:xfrm>
          <a:custGeom>
            <a:avLst/>
            <a:gdLst>
              <a:gd name="csX0" fmla="*/ 0 w 2713687"/>
              <a:gd name="csY0" fmla="*/ 0 h 1797658"/>
              <a:gd name="csX1" fmla="*/ 515601 w 2713687"/>
              <a:gd name="csY1" fmla="*/ 0 h 1797658"/>
              <a:gd name="csX2" fmla="*/ 976927 w 2713687"/>
              <a:gd name="csY2" fmla="*/ 0 h 1797658"/>
              <a:gd name="csX3" fmla="*/ 1573938 w 2713687"/>
              <a:gd name="csY3" fmla="*/ 0 h 1797658"/>
              <a:gd name="csX4" fmla="*/ 2089539 w 2713687"/>
              <a:gd name="csY4" fmla="*/ 0 h 1797658"/>
              <a:gd name="csX5" fmla="*/ 2713687 w 2713687"/>
              <a:gd name="csY5" fmla="*/ 0 h 1797658"/>
              <a:gd name="csX6" fmla="*/ 2713687 w 2713687"/>
              <a:gd name="csY6" fmla="*/ 635172 h 1797658"/>
              <a:gd name="csX7" fmla="*/ 2713687 w 2713687"/>
              <a:gd name="csY7" fmla="*/ 1234392 h 1797658"/>
              <a:gd name="csX8" fmla="*/ 2713687 w 2713687"/>
              <a:gd name="csY8" fmla="*/ 1797658 h 1797658"/>
              <a:gd name="csX9" fmla="*/ 2225223 w 2713687"/>
              <a:gd name="csY9" fmla="*/ 1797658 h 1797658"/>
              <a:gd name="csX10" fmla="*/ 1682486 w 2713687"/>
              <a:gd name="csY10" fmla="*/ 1797658 h 1797658"/>
              <a:gd name="csX11" fmla="*/ 1139749 w 2713687"/>
              <a:gd name="csY11" fmla="*/ 1797658 h 1797658"/>
              <a:gd name="csX12" fmla="*/ 624148 w 2713687"/>
              <a:gd name="csY12" fmla="*/ 1797658 h 1797658"/>
              <a:gd name="csX13" fmla="*/ 0 w 2713687"/>
              <a:gd name="csY13" fmla="*/ 1797658 h 1797658"/>
              <a:gd name="csX14" fmla="*/ 0 w 2713687"/>
              <a:gd name="csY14" fmla="*/ 1162486 h 1797658"/>
              <a:gd name="csX15" fmla="*/ 0 w 2713687"/>
              <a:gd name="csY15" fmla="*/ 527313 h 1797658"/>
              <a:gd name="csX16" fmla="*/ 0 w 2713687"/>
              <a:gd name="csY16" fmla="*/ 0 h 17976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13687" h="1797658" extrusionOk="0">
                <a:moveTo>
                  <a:pt x="0" y="0"/>
                </a:moveTo>
                <a:cubicBezTo>
                  <a:pt x="192399" y="-60097"/>
                  <a:pt x="328052" y="61391"/>
                  <a:pt x="515601" y="0"/>
                </a:cubicBezTo>
                <a:cubicBezTo>
                  <a:pt x="703150" y="-61391"/>
                  <a:pt x="860759" y="43404"/>
                  <a:pt x="976927" y="0"/>
                </a:cubicBezTo>
                <a:cubicBezTo>
                  <a:pt x="1093095" y="-43404"/>
                  <a:pt x="1365485" y="21549"/>
                  <a:pt x="1573938" y="0"/>
                </a:cubicBezTo>
                <a:cubicBezTo>
                  <a:pt x="1782391" y="-21549"/>
                  <a:pt x="1917594" y="47808"/>
                  <a:pt x="2089539" y="0"/>
                </a:cubicBezTo>
                <a:cubicBezTo>
                  <a:pt x="2261484" y="-47808"/>
                  <a:pt x="2542721" y="34653"/>
                  <a:pt x="2713687" y="0"/>
                </a:cubicBezTo>
                <a:cubicBezTo>
                  <a:pt x="2717058" y="306250"/>
                  <a:pt x="2671670" y="482745"/>
                  <a:pt x="2713687" y="635172"/>
                </a:cubicBezTo>
                <a:cubicBezTo>
                  <a:pt x="2755704" y="787599"/>
                  <a:pt x="2672687" y="1005884"/>
                  <a:pt x="2713687" y="1234392"/>
                </a:cubicBezTo>
                <a:cubicBezTo>
                  <a:pt x="2754687" y="1462900"/>
                  <a:pt x="2709681" y="1597432"/>
                  <a:pt x="2713687" y="1797658"/>
                </a:cubicBezTo>
                <a:cubicBezTo>
                  <a:pt x="2529987" y="1828913"/>
                  <a:pt x="2432169" y="1785975"/>
                  <a:pt x="2225223" y="1797658"/>
                </a:cubicBezTo>
                <a:cubicBezTo>
                  <a:pt x="2018277" y="1809341"/>
                  <a:pt x="1810714" y="1790491"/>
                  <a:pt x="1682486" y="1797658"/>
                </a:cubicBezTo>
                <a:cubicBezTo>
                  <a:pt x="1554258" y="1804825"/>
                  <a:pt x="1257452" y="1762831"/>
                  <a:pt x="1139749" y="1797658"/>
                </a:cubicBezTo>
                <a:cubicBezTo>
                  <a:pt x="1022046" y="1832485"/>
                  <a:pt x="728088" y="1767945"/>
                  <a:pt x="624148" y="1797658"/>
                </a:cubicBezTo>
                <a:cubicBezTo>
                  <a:pt x="520208" y="1827371"/>
                  <a:pt x="309579" y="1786654"/>
                  <a:pt x="0" y="1797658"/>
                </a:cubicBezTo>
                <a:cubicBezTo>
                  <a:pt x="-26287" y="1481676"/>
                  <a:pt x="39600" y="1322144"/>
                  <a:pt x="0" y="1162486"/>
                </a:cubicBezTo>
                <a:cubicBezTo>
                  <a:pt x="-39600" y="1002828"/>
                  <a:pt x="61458" y="788660"/>
                  <a:pt x="0" y="527313"/>
                </a:cubicBezTo>
                <a:cubicBezTo>
                  <a:pt x="-61458" y="265966"/>
                  <a:pt x="45033" y="174442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52">
            <a:extLst>
              <a:ext uri="{FF2B5EF4-FFF2-40B4-BE49-F238E27FC236}">
                <a16:creationId xmlns:a16="http://schemas.microsoft.com/office/drawing/2014/main" id="{D6A41B01-5513-1E3E-100E-31618F4F6F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6844" y="1507253"/>
            <a:ext cx="190918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directed graph</a:t>
            </a:r>
            <a:endParaRPr lang="ru-RU" altLang="ru-RU" sz="16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5" name="Text Box 52">
            <a:extLst>
              <a:ext uri="{FF2B5EF4-FFF2-40B4-BE49-F238E27FC236}">
                <a16:creationId xmlns:a16="http://schemas.microsoft.com/office/drawing/2014/main" id="{A6C922AC-B81E-195F-7D99-669BC9B00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7213" y="293078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6" name="Text Box 52">
            <a:extLst>
              <a:ext uri="{FF2B5EF4-FFF2-40B4-BE49-F238E27FC236}">
                <a16:creationId xmlns:a16="http://schemas.microsoft.com/office/drawing/2014/main" id="{E7428D42-1564-C93C-066A-78E5BA690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9855" y="1068476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b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9" name="Text Box 52">
            <a:extLst>
              <a:ext uri="{FF2B5EF4-FFF2-40B4-BE49-F238E27FC236}">
                <a16:creationId xmlns:a16="http://schemas.microsoft.com/office/drawing/2014/main" id="{F8D1EB32-55D9-AC2F-3ECE-DFC0632F487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176638" y="145702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" name="Text Box 52">
            <a:extLst>
              <a:ext uri="{FF2B5EF4-FFF2-40B4-BE49-F238E27FC236}">
                <a16:creationId xmlns:a16="http://schemas.microsoft.com/office/drawing/2014/main" id="{DA02711E-986C-8C47-8714-3E673C6A042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8399377" y="589504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26604E2-8B68-7D0E-B2BA-59BCDD2E929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220" y="1114069"/>
            <a:ext cx="5105229" cy="271125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B1F1627-1AD8-C751-E31A-7A99F77A120E}"/>
              </a:ext>
            </a:extLst>
          </p:cNvPr>
          <p:cNvSpPr txBox="1"/>
          <p:nvPr/>
        </p:nvSpPr>
        <p:spPr>
          <a:xfrm>
            <a:off x="82192" y="6067360"/>
            <a:ext cx="86431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800"/>
              </a:spcBef>
            </a:pPr>
            <a:r>
              <a:rPr lang="en-US" altLang="ru-RU" sz="1400" b="1" dirty="0">
                <a:solidFill>
                  <a:srgbClr val="0070C0"/>
                </a:solidFill>
                <a:latin typeface="+mn-lt"/>
              </a:rPr>
              <a:t>Important</a:t>
            </a: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: </a:t>
            </a:r>
            <a:r>
              <a:rPr lang="en-US" altLang="ru-RU" sz="1400" b="1" dirty="0">
                <a:solidFill>
                  <a:prstClr val="black"/>
                </a:solidFill>
                <a:latin typeface="+mn-lt"/>
              </a:rPr>
              <a:t>Reverse associations </a:t>
            </a: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allow to browse reverse- directional associations.</a:t>
            </a:r>
            <a:endParaRPr lang="ru-RU" altLang="ru-RU" sz="1400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7223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DC185-50E1-6004-BD11-244C571D2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E4C3E4-4232-C260-C8A1-9165E5B5F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</a:t>
            </a:r>
            <a:r>
              <a:rPr lang="en-US" dirty="0" err="1"/>
              <a:t>visualisation</a:t>
            </a:r>
            <a:endParaRPr lang="en-US" sz="1600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9A7A674F-3F5E-4286-5D6A-F670D2A3C5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5313301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https://mdi.matinf.pro/object/co-cu-mo-ni-equiatomic-library-117099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https://mdi.matinf.pro/object/graph/co-cu-mo-ni-equiatomic-library-117099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74752F0-6DCE-1AC0-F5A7-46037AE691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73" y="1278485"/>
            <a:ext cx="7042928" cy="141856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975A8782-EE56-88A0-758B-9DF0E83D81D0}"/>
              </a:ext>
            </a:extLst>
          </p:cNvPr>
          <p:cNvSpPr txBox="1"/>
          <p:nvPr/>
        </p:nvSpPr>
        <p:spPr>
          <a:xfrm>
            <a:off x="131428" y="791742"/>
            <a:ext cx="120605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b="1" u="sng" dirty="0">
                <a:solidFill>
                  <a:prstClr val="black"/>
                </a:solidFill>
              </a:rPr>
              <a:t>Motivation:</a:t>
            </a:r>
            <a:r>
              <a:rPr lang="ru-RU" sz="2200" b="1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understand</a:t>
            </a:r>
            <a:r>
              <a:rPr lang="ru-RU" sz="2200" dirty="0">
                <a:solidFill>
                  <a:prstClr val="black"/>
                </a:solidFill>
              </a:rPr>
              <a:t> </a:t>
            </a:r>
            <a:r>
              <a:rPr lang="en-US" sz="2200" dirty="0">
                <a:solidFill>
                  <a:prstClr val="black"/>
                </a:solidFill>
              </a:rPr>
              <a:t>relationship between objects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664AB5E-9A7F-C7CC-DA37-073D1589DB8A}"/>
              </a:ext>
            </a:extLst>
          </p:cNvPr>
          <p:cNvCxnSpPr>
            <a:cxnSpLocks/>
          </p:cNvCxnSpPr>
          <p:nvPr/>
        </p:nvCxnSpPr>
        <p:spPr>
          <a:xfrm flipH="1">
            <a:off x="5074418" y="1658319"/>
            <a:ext cx="1372877" cy="1587299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1647706-6CBD-ACB1-A5BB-ABE93EC1DB4A}"/>
              </a:ext>
            </a:extLst>
          </p:cNvPr>
          <p:cNvGrpSpPr/>
          <p:nvPr/>
        </p:nvGrpSpPr>
        <p:grpSpPr>
          <a:xfrm>
            <a:off x="131428" y="2819437"/>
            <a:ext cx="4987776" cy="3469650"/>
            <a:chOff x="131428" y="2819437"/>
            <a:chExt cx="4987776" cy="346965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6B82926-A97A-AF87-F2DA-322E58212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3832" y="3239145"/>
              <a:ext cx="4925372" cy="3049942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6D44838-8515-8A1E-7C04-B8D96D287C79}"/>
                </a:ext>
              </a:extLst>
            </p:cNvPr>
            <p:cNvSpPr txBox="1"/>
            <p:nvPr/>
          </p:nvSpPr>
          <p:spPr>
            <a:xfrm>
              <a:off x="131428" y="2819437"/>
              <a:ext cx="2255311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b="1" dirty="0">
                  <a:solidFill>
                    <a:prstClr val="black"/>
                  </a:solidFill>
                </a:rPr>
                <a:t>Interactive graph</a:t>
              </a:r>
            </a:p>
          </p:txBody>
        </p:sp>
      </p:grp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53E6221-6933-9555-675D-FAE5CE3BA9D2}"/>
              </a:ext>
            </a:extLst>
          </p:cNvPr>
          <p:cNvCxnSpPr>
            <a:cxnSpLocks/>
          </p:cNvCxnSpPr>
          <p:nvPr/>
        </p:nvCxnSpPr>
        <p:spPr>
          <a:xfrm>
            <a:off x="3004457" y="4903596"/>
            <a:ext cx="4421275" cy="231112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E03DBF8-065E-08C1-01F2-1CCD53F85C3A}"/>
              </a:ext>
            </a:extLst>
          </p:cNvPr>
          <p:cNvGrpSpPr/>
          <p:nvPr/>
        </p:nvGrpSpPr>
        <p:grpSpPr>
          <a:xfrm>
            <a:off x="7337770" y="2821112"/>
            <a:ext cx="4087206" cy="3469156"/>
            <a:chOff x="7337770" y="2821112"/>
            <a:chExt cx="4087206" cy="346915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445268B-2343-CCBB-61AA-80AF5101C096}"/>
                </a:ext>
              </a:extLst>
            </p:cNvPr>
            <p:cNvGrpSpPr/>
            <p:nvPr/>
          </p:nvGrpSpPr>
          <p:grpSpPr>
            <a:xfrm>
              <a:off x="7427734" y="3235812"/>
              <a:ext cx="3022552" cy="3054456"/>
              <a:chOff x="7416568" y="3255909"/>
              <a:chExt cx="2854484" cy="2930833"/>
            </a:xfrm>
          </p:grpSpPr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C6E8F714-0038-7F30-4591-2A92FA1993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7416568" y="3255909"/>
                <a:ext cx="2773371" cy="293083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</p:pic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0A10258B-7983-8FB7-2D3D-5F785CD728DF}"/>
                  </a:ext>
                </a:extLst>
              </p:cNvPr>
              <p:cNvSpPr txBox="1"/>
              <p:nvPr/>
            </p:nvSpPr>
            <p:spPr>
              <a:xfrm>
                <a:off x="9233829" y="4408838"/>
                <a:ext cx="1037223" cy="49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914377">
                  <a:spcAft>
                    <a:spcPts val="600"/>
                  </a:spcAft>
                </a:pPr>
                <a:r>
                  <a:rPr lang="en-US" sz="2600" b="1" dirty="0">
                    <a:solidFill>
                      <a:prstClr val="black"/>
                    </a:solidFill>
                  </a:rPr>
                  <a:t>JSON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FD51951-A3E3-45ED-42B6-7C2D40EB2311}"/>
                </a:ext>
              </a:extLst>
            </p:cNvPr>
            <p:cNvSpPr txBox="1"/>
            <p:nvPr/>
          </p:nvSpPr>
          <p:spPr>
            <a:xfrm>
              <a:off x="7337770" y="2821112"/>
              <a:ext cx="4087206" cy="4308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14377">
                <a:spcAft>
                  <a:spcPts val="600"/>
                </a:spcAft>
              </a:pPr>
              <a:r>
                <a:rPr lang="en-US" sz="2200" dirty="0">
                  <a:solidFill>
                    <a:prstClr val="black"/>
                  </a:solidFill>
                </a:rPr>
                <a:t>on Click: object description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35FE07E-C1FF-3CD5-0346-D008E2817F79}"/>
              </a:ext>
            </a:extLst>
          </p:cNvPr>
          <p:cNvSpPr txBox="1"/>
          <p:nvPr/>
        </p:nvSpPr>
        <p:spPr>
          <a:xfrm>
            <a:off x="8259745" y="1066353"/>
            <a:ext cx="3717891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on double Click on the node:</a:t>
            </a:r>
          </a:p>
          <a:p>
            <a:pPr defTabSz="914377">
              <a:spcAft>
                <a:spcPts val="600"/>
              </a:spcAft>
            </a:pPr>
            <a:r>
              <a:rPr lang="en-US" sz="2200" dirty="0">
                <a:solidFill>
                  <a:prstClr val="black"/>
                </a:solidFill>
              </a:rPr>
              <a:t>incremental graph expansion</a:t>
            </a:r>
            <a:r>
              <a:rPr lang="ru-RU" sz="2200" dirty="0">
                <a:solidFill>
                  <a:prstClr val="black"/>
                </a:solidFill>
              </a:rPr>
              <a:t> (</a:t>
            </a:r>
            <a:r>
              <a:rPr lang="en-US" sz="2200" dirty="0">
                <a:solidFill>
                  <a:prstClr val="black"/>
                </a:solidFill>
              </a:rPr>
              <a:t>add parents/children</a:t>
            </a:r>
            <a:r>
              <a:rPr lang="ru-RU" sz="2200" dirty="0">
                <a:solidFill>
                  <a:prstClr val="black"/>
                </a:solidFill>
              </a:rPr>
              <a:t>)</a:t>
            </a:r>
            <a:endParaRPr lang="en-US" sz="2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77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37085A-EF42-0812-E40E-3ABDA651E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43EC71D4-A33E-97B0-966E-5687CE7275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Integration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57D4FA-6DDE-E133-A96E-4AB75221A6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75330" y="6362393"/>
            <a:ext cx="8816670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>
                <a:hlinkClick r:id="rId3"/>
              </a:rPr>
              <a:t>https://inf.mdi.ruhr-uni-bochum.de/object/sample-demo-29196</a:t>
            </a:r>
            <a:endParaRPr lang="en-US" sz="1200" dirty="0"/>
          </a:p>
          <a:p>
            <a:pPr indent="0">
              <a:buNone/>
            </a:pPr>
            <a:endParaRPr lang="en-US" sz="90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FF39636-7C92-0B5D-87AE-6C757BD5389D}"/>
              </a:ext>
            </a:extLst>
          </p:cNvPr>
          <p:cNvSpPr txBox="1"/>
          <p:nvPr/>
        </p:nvSpPr>
        <p:spPr>
          <a:xfrm>
            <a:off x="193135" y="768154"/>
            <a:ext cx="10510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Example: Volume &amp; Surface compositions, Bandgap, Resistance, Catalytic activity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42F4A85-0D15-73E7-4BF7-F7522BD4F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00" y="1143000"/>
            <a:ext cx="7891277" cy="51771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2122E68-4A30-0885-4A11-26B71D1223D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5570"/>
          <a:stretch/>
        </p:blipFill>
        <p:spPr>
          <a:xfrm>
            <a:off x="8498475" y="228600"/>
            <a:ext cx="3469407" cy="6078072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A47B29C-BBF9-F88D-5A2E-9743013C8847}"/>
              </a:ext>
            </a:extLst>
          </p:cNvPr>
          <p:cNvCxnSpPr>
            <a:cxnSpLocks/>
          </p:cNvCxnSpPr>
          <p:nvPr/>
        </p:nvCxnSpPr>
        <p:spPr>
          <a:xfrm>
            <a:off x="5432612" y="2259106"/>
            <a:ext cx="3079376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4A997EF4-5392-C907-CC6A-BDB4F68E186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4409" y="2711083"/>
            <a:ext cx="5918479" cy="13040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405E56CB-638B-2886-DF43-548595973C0C}"/>
              </a:ext>
            </a:extLst>
          </p:cNvPr>
          <p:cNvCxnSpPr>
            <a:cxnSpLocks/>
          </p:cNvCxnSpPr>
          <p:nvPr/>
        </p:nvCxnSpPr>
        <p:spPr>
          <a:xfrm>
            <a:off x="4771095" y="2390732"/>
            <a:ext cx="0" cy="34219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6C28632-FB7D-B5FD-8B63-1D85DB96314C}"/>
              </a:ext>
            </a:extLst>
          </p:cNvPr>
          <p:cNvCxnSpPr>
            <a:cxnSpLocks/>
          </p:cNvCxnSpPr>
          <p:nvPr/>
        </p:nvCxnSpPr>
        <p:spPr>
          <a:xfrm flipV="1">
            <a:off x="3945276" y="4037744"/>
            <a:ext cx="267128" cy="513708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B8B06D9D-4C01-70AD-0FC9-B73AC59806AA}"/>
              </a:ext>
            </a:extLst>
          </p:cNvPr>
          <p:cNvSpPr/>
          <p:nvPr/>
        </p:nvSpPr>
        <p:spPr>
          <a:xfrm>
            <a:off x="3828422" y="2713056"/>
            <a:ext cx="1419853" cy="1316334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FA54EDF-1E20-6C1A-6849-FC5FD94F3F34}"/>
              </a:ext>
            </a:extLst>
          </p:cNvPr>
          <p:cNvSpPr/>
          <p:nvPr/>
        </p:nvSpPr>
        <p:spPr>
          <a:xfrm>
            <a:off x="5247544" y="2710593"/>
            <a:ext cx="1429481" cy="1316334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B0905A9-2A86-600E-0715-C11F477FF81E}"/>
              </a:ext>
            </a:extLst>
          </p:cNvPr>
          <p:cNvCxnSpPr>
            <a:cxnSpLocks/>
          </p:cNvCxnSpPr>
          <p:nvPr/>
        </p:nvCxnSpPr>
        <p:spPr>
          <a:xfrm flipV="1">
            <a:off x="4897776" y="4029075"/>
            <a:ext cx="479087" cy="865277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7586480-3E2E-0F42-C0C2-B8A35D5A4DB2}"/>
              </a:ext>
            </a:extLst>
          </p:cNvPr>
          <p:cNvCxnSpPr>
            <a:cxnSpLocks/>
          </p:cNvCxnSpPr>
          <p:nvPr/>
        </p:nvCxnSpPr>
        <p:spPr>
          <a:xfrm flipV="1">
            <a:off x="5476875" y="4010025"/>
            <a:ext cx="1395413" cy="952500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6DF7727-57DD-3400-8FC4-5073CB5F8BF9}"/>
              </a:ext>
            </a:extLst>
          </p:cNvPr>
          <p:cNvCxnSpPr>
            <a:cxnSpLocks/>
          </p:cNvCxnSpPr>
          <p:nvPr/>
        </p:nvCxnSpPr>
        <p:spPr>
          <a:xfrm flipV="1">
            <a:off x="6486525" y="4014788"/>
            <a:ext cx="676275" cy="614362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B14236BC-C07F-FBCF-BB9A-8A2FA6D5089B}"/>
              </a:ext>
            </a:extLst>
          </p:cNvPr>
          <p:cNvSpPr/>
          <p:nvPr/>
        </p:nvSpPr>
        <p:spPr>
          <a:xfrm>
            <a:off x="7319231" y="2705831"/>
            <a:ext cx="943707" cy="1316334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02B1CF5-4E47-5CE4-DA48-426F8609B14B}"/>
              </a:ext>
            </a:extLst>
          </p:cNvPr>
          <p:cNvCxnSpPr>
            <a:cxnSpLocks/>
          </p:cNvCxnSpPr>
          <p:nvPr/>
        </p:nvCxnSpPr>
        <p:spPr>
          <a:xfrm flipV="1">
            <a:off x="2962275" y="4014788"/>
            <a:ext cx="4700587" cy="1243012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589576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3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Acquisition API: Dashboards &amp; Datasets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https://crc1625.mdi.ruhr-uni-bochum.de/home/doc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D3F68D-E1AD-EC79-ED03-1DA23A9E677B}"/>
              </a:ext>
            </a:extLst>
          </p:cNvPr>
          <p:cNvSpPr txBox="1"/>
          <p:nvPr/>
        </p:nvSpPr>
        <p:spPr>
          <a:xfrm>
            <a:off x="6286916" y="3550689"/>
            <a:ext cx="5485983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POST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/v1/execute</a:t>
            </a:r>
          </a:p>
          <a:p>
            <a:pPr defTabSz="685800"/>
            <a:r>
              <a:rPr lang="en-US" sz="1800" dirty="0">
                <a:solidFill>
                  <a:srgbClr val="212121"/>
                </a:solidFill>
                <a:latin typeface="Inter"/>
              </a:rPr>
              <a:t>Executes SQL statement and returns a 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dataset (</a:t>
            </a:r>
            <a:r>
              <a:rPr lang="en-US" sz="1800" dirty="0">
                <a:solidFill>
                  <a:srgbClr val="212121"/>
                </a:solidFill>
                <a:latin typeface="Inter"/>
              </a:rPr>
              <a:t>in JSON)</a:t>
            </a:r>
          </a:p>
        </p:txBody>
      </p:sp>
      <p:pic>
        <p:nvPicPr>
          <p:cNvPr id="1026" name="Picture 2" descr="Database schema">
            <a:extLst>
              <a:ext uri="{FF2B5EF4-FFF2-40B4-BE49-F238E27FC236}">
                <a16:creationId xmlns:a16="http://schemas.microsoft.com/office/drawing/2014/main" id="{F39143BB-E2CC-BEF8-085B-6FA7E56E73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65" y="904353"/>
            <a:ext cx="5763356" cy="52000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4EF79D6-8352-EDF4-43A3-BB8D316F58A6}"/>
              </a:ext>
            </a:extLst>
          </p:cNvPr>
          <p:cNvSpPr txBox="1"/>
          <p:nvPr/>
        </p:nvSpPr>
        <p:spPr>
          <a:xfrm>
            <a:off x="6223279" y="1648006"/>
            <a:ext cx="596872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200" dirty="0">
                <a:solidFill>
                  <a:prstClr val="black"/>
                </a:solidFill>
              </a:rPr>
              <a:t>The RDMS exposes all data as </a:t>
            </a:r>
            <a:r>
              <a:rPr lang="en-US" sz="2200" b="1" dirty="0">
                <a:solidFill>
                  <a:prstClr val="black"/>
                </a:solidFill>
              </a:rPr>
              <a:t>read-only views</a:t>
            </a:r>
          </a:p>
          <a:p>
            <a:pPr defTabSz="685800"/>
            <a:r>
              <a:rPr lang="en-US" sz="2200" dirty="0">
                <a:solidFill>
                  <a:prstClr val="black"/>
                </a:solidFill>
              </a:rPr>
              <a:t>and downloadable</a:t>
            </a:r>
            <a:r>
              <a:rPr lang="en-US" sz="2200" b="1" dirty="0">
                <a:solidFill>
                  <a:prstClr val="black"/>
                </a:solidFill>
              </a:rPr>
              <a:t> documents</a:t>
            </a:r>
          </a:p>
          <a:p>
            <a:pPr defTabSz="685800"/>
            <a:endParaRPr lang="en-US" sz="2200" b="1" dirty="0">
              <a:solidFill>
                <a:prstClr val="black"/>
              </a:solidFill>
            </a:endParaRPr>
          </a:p>
          <a:p>
            <a:pPr defTabSz="685800"/>
            <a:r>
              <a:rPr lang="en-US" sz="2200" dirty="0">
                <a:solidFill>
                  <a:prstClr val="black"/>
                </a:solidFill>
              </a:rPr>
              <a:t>API user can introduce any </a:t>
            </a:r>
            <a:r>
              <a:rPr lang="en-US" sz="2200" b="1" dirty="0">
                <a:solidFill>
                  <a:prstClr val="black"/>
                </a:solidFill>
              </a:rPr>
              <a:t>queries over views</a:t>
            </a:r>
            <a:endParaRPr lang="en-US" sz="1800" dirty="0">
              <a:solidFill>
                <a:prstClr val="black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89A36DE-8F49-B227-484F-9F8D63FB3DA1}"/>
              </a:ext>
            </a:extLst>
          </p:cNvPr>
          <p:cNvSpPr txBox="1"/>
          <p:nvPr/>
        </p:nvSpPr>
        <p:spPr>
          <a:xfrm>
            <a:off x="6296964" y="4627537"/>
            <a:ext cx="5475935" cy="64633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defTabSz="685800"/>
            <a:r>
              <a:rPr lang="en-US" sz="1800" b="1" dirty="0">
                <a:solidFill>
                  <a:prstClr val="black"/>
                </a:solidFill>
              </a:rPr>
              <a:t>GET</a:t>
            </a:r>
            <a:r>
              <a:rPr lang="en-US" sz="1800" dirty="0">
                <a:solidFill>
                  <a:prstClr val="black"/>
                </a:solidFill>
              </a:rPr>
              <a:t> 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b="0" i="0" dirty="0" err="1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vroapi</a:t>
            </a:r>
            <a:r>
              <a:rPr lang="en-US" b="0" i="0" dirty="0">
                <a:solidFill>
                  <a:srgbClr val="21212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/v1/download</a:t>
            </a:r>
          </a:p>
          <a:p>
            <a:pPr defTabSz="685800"/>
            <a:r>
              <a:rPr lang="en-US" dirty="0">
                <a:solidFill>
                  <a:srgbClr val="212121"/>
                </a:solidFill>
                <a:latin typeface="Inter"/>
              </a:rPr>
              <a:t>Downloads document by specified identifier (</a:t>
            </a:r>
            <a:r>
              <a:rPr lang="en-US" dirty="0" err="1">
                <a:solidFill>
                  <a:srgbClr val="212121"/>
                </a:solidFill>
                <a:latin typeface="Inter"/>
              </a:rPr>
              <a:t>ObjectId</a:t>
            </a:r>
            <a:r>
              <a:rPr lang="en-US" dirty="0">
                <a:solidFill>
                  <a:srgbClr val="212121"/>
                </a:solidFill>
                <a:latin typeface="Inter"/>
              </a:rPr>
              <a:t>)</a:t>
            </a:r>
            <a:endParaRPr lang="en-US" sz="1800" dirty="0">
              <a:solidFill>
                <a:srgbClr val="212121"/>
              </a:solidFill>
              <a:latin typeface="Inter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2A4DB16-55A3-5B4A-947A-1112484122C5}"/>
              </a:ext>
            </a:extLst>
          </p:cNvPr>
          <p:cNvGrpSpPr/>
          <p:nvPr/>
        </p:nvGrpSpPr>
        <p:grpSpPr>
          <a:xfrm>
            <a:off x="6375075" y="5527822"/>
            <a:ext cx="5512123" cy="646331"/>
            <a:chOff x="6375075" y="5527822"/>
            <a:chExt cx="5512123" cy="64633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7D8B74-21F1-977B-610A-CE8A60FE7418}"/>
                </a:ext>
              </a:extLst>
            </p:cNvPr>
            <p:cNvSpPr txBox="1"/>
            <p:nvPr/>
          </p:nvSpPr>
          <p:spPr>
            <a:xfrm>
              <a:off x="6832040" y="5527822"/>
              <a:ext cx="505515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Database schema documentation:</a:t>
              </a:r>
            </a:p>
            <a:p>
              <a:r>
                <a:rPr lang="en-US" dirty="0">
                  <a:hlinkClick r:id="rId3"/>
                </a:rPr>
                <a:t>https://crc1625.mdi.ruhr-uni-bochum.de/home/doc</a:t>
              </a:r>
              <a:endParaRPr lang="en-US" dirty="0"/>
            </a:p>
          </p:txBody>
        </p:sp>
        <p:pic>
          <p:nvPicPr>
            <p:cNvPr id="9" name="Picture 8" descr="A computer screen shot of a folder&#10;&#10;Description automatically generated">
              <a:extLst>
                <a:ext uri="{FF2B5EF4-FFF2-40B4-BE49-F238E27FC236}">
                  <a16:creationId xmlns:a16="http://schemas.microsoft.com/office/drawing/2014/main" id="{E6368762-C5FF-A16C-C0F3-FD6C373386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075" y="5646335"/>
              <a:ext cx="474551" cy="474551"/>
            </a:xfrm>
            <a:prstGeom prst="rect">
              <a:avLst/>
            </a:prstGeom>
          </p:spPr>
        </p:pic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D28633E7-ABD9-DAEF-DA42-B17EC9F0C28B}"/>
              </a:ext>
            </a:extLst>
          </p:cNvPr>
          <p:cNvSpPr/>
          <p:nvPr/>
        </p:nvSpPr>
        <p:spPr>
          <a:xfrm>
            <a:off x="6173380" y="2635559"/>
            <a:ext cx="5670646" cy="574789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1131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data queries for advances users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35569" y="6362393"/>
            <a:ext cx="8956431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https://mdi.matinf.pro/vroui</a:t>
            </a:r>
            <a:endParaRPr lang="en-US" dirty="0"/>
          </a:p>
          <a:p>
            <a:pPr indent="0">
              <a:buNone/>
            </a:pPr>
            <a:r>
              <a:rPr lang="en-US" b="1" dirty="0"/>
              <a:t>EDX</a:t>
            </a:r>
            <a:r>
              <a:rPr lang="en-US" dirty="0"/>
              <a:t> - Energy-Dispersive X-ray spectroscopy;	 </a:t>
            </a:r>
            <a:r>
              <a:rPr lang="en-US" b="1" dirty="0"/>
              <a:t>XRD</a:t>
            </a:r>
            <a:r>
              <a:rPr lang="en-US" dirty="0"/>
              <a:t> - X-ray diffraction;	</a:t>
            </a:r>
            <a:r>
              <a:rPr lang="en-US" b="1" dirty="0"/>
              <a:t>4PP</a:t>
            </a:r>
            <a:r>
              <a:rPr lang="en-US" dirty="0"/>
              <a:t> – 4 Points Measurement (Resistance); </a:t>
            </a:r>
            <a:br>
              <a:rPr lang="ru-RU" dirty="0"/>
            </a:br>
            <a:r>
              <a:rPr lang="en-US" b="1" dirty="0"/>
              <a:t>SDC</a:t>
            </a:r>
            <a:r>
              <a:rPr lang="en-US" dirty="0"/>
              <a:t> - Scanning Droplet Cell;</a:t>
            </a:r>
            <a:r>
              <a:rPr lang="ru-RU" dirty="0"/>
              <a:t>	</a:t>
            </a:r>
            <a:r>
              <a:rPr lang="en-US" b="1" dirty="0"/>
              <a:t>SECCM</a:t>
            </a:r>
            <a:r>
              <a:rPr lang="en-US" dirty="0"/>
              <a:t> - Scanning </a:t>
            </a:r>
            <a:r>
              <a:rPr lang="en-US" dirty="0" err="1"/>
              <a:t>ElectroChemical</a:t>
            </a:r>
            <a:r>
              <a:rPr lang="en-US" dirty="0"/>
              <a:t> Cell Microscopy</a:t>
            </a:r>
            <a:endParaRPr lang="ru-RU" dirty="0"/>
          </a:p>
          <a:p>
            <a:pPr indent="0">
              <a:buNone/>
            </a:pPr>
            <a:endParaRPr lang="ru-RU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B2F330D-BB8A-0133-EC08-554695FED6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54" y="1597686"/>
            <a:ext cx="5705346" cy="46121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BCE9145-AA01-9A09-1808-1DE7F34876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1623" y="2682518"/>
            <a:ext cx="5456256" cy="3592676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87C9AEF-4821-3703-6DCD-231DBFD7E13D}"/>
              </a:ext>
            </a:extLst>
          </p:cNvPr>
          <p:cNvSpPr txBox="1"/>
          <p:nvPr/>
        </p:nvSpPr>
        <p:spPr>
          <a:xfrm>
            <a:off x="200966" y="894863"/>
            <a:ext cx="64208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800" dirty="0">
                <a:solidFill>
                  <a:prstClr val="black"/>
                </a:solidFill>
              </a:rPr>
              <a:t>Show samples having </a:t>
            </a:r>
            <a:r>
              <a:rPr lang="en-US" b="1" dirty="0">
                <a:solidFill>
                  <a:prstClr val="black"/>
                </a:solidFill>
              </a:rPr>
              <a:t>Au-Pd-Rh-Pt</a:t>
            </a:r>
            <a:r>
              <a:rPr lang="en-US" dirty="0">
                <a:solidFill>
                  <a:prstClr val="black"/>
                </a:solidFill>
              </a:rPr>
              <a:t> and how many characterization documents for them we have (</a:t>
            </a:r>
            <a:r>
              <a:rPr lang="en-US" b="1" dirty="0">
                <a:solidFill>
                  <a:prstClr val="black"/>
                </a:solidFill>
              </a:rPr>
              <a:t>EDX, XRD, 4PP, SDC, SECCM</a:t>
            </a:r>
            <a:r>
              <a:rPr lang="en-US" dirty="0">
                <a:solidFill>
                  <a:prstClr val="black"/>
                </a:solidFill>
              </a:rPr>
              <a:t>)</a:t>
            </a:r>
            <a:endParaRPr lang="en-US" sz="1800" b="1" dirty="0">
              <a:solidFill>
                <a:prstClr val="black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17E2EB4-5F69-9573-5A14-90B46E41BD10}"/>
              </a:ext>
            </a:extLst>
          </p:cNvPr>
          <p:cNvSpPr txBox="1"/>
          <p:nvPr/>
        </p:nvSpPr>
        <p:spPr>
          <a:xfrm>
            <a:off x="6554037" y="1919796"/>
            <a:ext cx="563796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800" dirty="0">
                <a:solidFill>
                  <a:prstClr val="black"/>
                </a:solidFill>
              </a:rPr>
              <a:t>Show samples (identifiers) that have all enlisted </a:t>
            </a:r>
            <a:r>
              <a:rPr lang="en-US" sz="1800" dirty="0" err="1">
                <a:solidFill>
                  <a:prstClr val="black"/>
                </a:solidFill>
              </a:rPr>
              <a:t>characterisations</a:t>
            </a:r>
            <a:r>
              <a:rPr lang="en-US" sz="1800" dirty="0">
                <a:solidFill>
                  <a:prstClr val="black"/>
                </a:solidFill>
              </a:rPr>
              <a:t>: EDX, XRD, Resistance, Thickness, Photo</a:t>
            </a:r>
            <a:endParaRPr lang="en-US" sz="18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12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Reports &amp; Statistics: Objects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954FA9A-8AEB-4633-7DD1-322EF1D5A9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79502" y="6362393"/>
            <a:ext cx="4652582" cy="485999"/>
          </a:xfrm>
        </p:spPr>
        <p:txBody>
          <a:bodyPr/>
          <a:lstStyle/>
          <a:p>
            <a:pPr indent="0">
              <a:buNone/>
            </a:pPr>
            <a:r>
              <a:rPr lang="en-US" b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https://crc247.mdi.ruhr-uni-bochum.de/report/objectsstatistics</a:t>
            </a:r>
            <a:endParaRPr lang="en-US" b="0" dirty="0">
              <a:solidFill>
                <a:srgbClr val="0070C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684BCD0-1938-3DDC-734F-C521F3A2A3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0862" y="249871"/>
            <a:ext cx="952633" cy="40963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0AE4A3F-53AF-D327-E1D6-D4824EDB6D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855" y="969045"/>
            <a:ext cx="8667236" cy="5092451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43FA843-A593-BC02-DD29-96E0DC6950CF}"/>
              </a:ext>
            </a:extLst>
          </p:cNvPr>
          <p:cNvSpPr/>
          <p:nvPr/>
        </p:nvSpPr>
        <p:spPr>
          <a:xfrm>
            <a:off x="644719" y="2990048"/>
            <a:ext cx="291402" cy="2331217"/>
          </a:xfrm>
          <a:prstGeom prst="roundRect">
            <a:avLst/>
          </a:prstGeom>
          <a:solidFill>
            <a:srgbClr val="0070C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B0DFC0-1A7E-CD9A-E07F-FA5C45FEF291}"/>
              </a:ext>
            </a:extLst>
          </p:cNvPr>
          <p:cNvSpPr txBox="1"/>
          <p:nvPr/>
        </p:nvSpPr>
        <p:spPr>
          <a:xfrm>
            <a:off x="9275818" y="1266786"/>
            <a:ext cx="276545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Objects Statistics: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Objects (</a:t>
            </a:r>
            <a:r>
              <a:rPr lang="en-US" dirty="0" err="1"/>
              <a:t>w.r.t.</a:t>
            </a:r>
            <a:r>
              <a:rPr lang="en-US" dirty="0"/>
              <a:t> types)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Object Links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Feature: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Filter by person</a:t>
            </a:r>
          </a:p>
        </p:txBody>
      </p:sp>
    </p:spTree>
    <p:extLst>
      <p:ext uri="{BB962C8B-B14F-4D97-AF65-F5344CB8AC3E}">
        <p14:creationId xmlns:p14="http://schemas.microsoft.com/office/powerpoint/2010/main" val="688458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Reports &amp; Statistics: Users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954FA9A-8AEB-4633-7DD1-322EF1D5A9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43782" y="6362393"/>
            <a:ext cx="4688302" cy="485999"/>
          </a:xfrm>
        </p:spPr>
        <p:txBody>
          <a:bodyPr/>
          <a:lstStyle/>
          <a:p>
            <a:pPr indent="0">
              <a:buNone/>
            </a:pPr>
            <a:r>
              <a:rPr lang="en-US" b="0" dirty="0">
                <a:hlinkClick r:id="rId3"/>
              </a:rPr>
              <a:t>https://crc247.mdi.ruhr-uni-bochum.de/report/usersstatistics</a:t>
            </a:r>
            <a:endParaRPr lang="en-US" b="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DB0DFC0-1A7E-CD9A-E07F-FA5C45FEF291}"/>
              </a:ext>
            </a:extLst>
          </p:cNvPr>
          <p:cNvSpPr txBox="1"/>
          <p:nvPr/>
        </p:nvSpPr>
        <p:spPr>
          <a:xfrm>
            <a:off x="8592529" y="844753"/>
            <a:ext cx="2765456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Users Statistics: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Objects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Links</a:t>
            </a:r>
            <a:endParaRPr lang="en-US" dirty="0"/>
          </a:p>
          <a:p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379DF1-64AC-02E3-8279-BCEECE44DE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614" y="813524"/>
            <a:ext cx="7449686" cy="5396884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7" name="Line 36">
            <a:extLst>
              <a:ext uri="{FF2B5EF4-FFF2-40B4-BE49-F238E27FC236}">
                <a16:creationId xmlns:a16="http://schemas.microsoft.com/office/drawing/2014/main" id="{1DB363DD-DC7F-C563-897A-7D4D148373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604449" y="1436913"/>
            <a:ext cx="1147664" cy="1004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8" name="Line 36">
            <a:extLst>
              <a:ext uri="{FF2B5EF4-FFF2-40B4-BE49-F238E27FC236}">
                <a16:creationId xmlns:a16="http://schemas.microsoft.com/office/drawing/2014/main" id="{C3BA03D5-A345-400C-8ABB-E60F309F597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36745" y="5456254"/>
            <a:ext cx="1085223" cy="19091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9" name="Line 36">
            <a:extLst>
              <a:ext uri="{FF2B5EF4-FFF2-40B4-BE49-F238E27FC236}">
                <a16:creationId xmlns:a16="http://schemas.microsoft.com/office/drawing/2014/main" id="{7E1DDA87-F6FA-F5BF-4CD9-5A90AB94F78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638419" y="5817995"/>
            <a:ext cx="1073501" cy="192593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pic>
        <p:nvPicPr>
          <p:cNvPr id="1026" name="Picture 2" descr="1st prize Stock Photos, Royalty Free 1st prize Images | Depositphotos">
            <a:extLst>
              <a:ext uri="{FF2B5EF4-FFF2-40B4-BE49-F238E27FC236}">
                <a16:creationId xmlns:a16="http://schemas.microsoft.com/office/drawing/2014/main" id="{A052982E-01EB-2E6D-864B-6F9D01AA06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279" y="1861561"/>
            <a:ext cx="3114675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BAFDCD-54EF-8BA4-BD57-853B120D64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00862" y="249871"/>
            <a:ext cx="952633" cy="409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021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Core RDMS </a:t>
            </a:r>
            <a:r>
              <a:rPr lang="de-DE" dirty="0" err="1"/>
              <a:t>Contributions</a:t>
            </a:r>
            <a:endParaRPr lang="de-DE" sz="2667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961AFA-5CC2-C46E-FF70-E558B9ABDEA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19451" y="6362393"/>
            <a:ext cx="7762874" cy="485999"/>
          </a:xfrm>
        </p:spPr>
        <p:txBody>
          <a:bodyPr/>
          <a:lstStyle/>
          <a:p>
            <a:pPr indent="0">
              <a:buNone/>
            </a:pP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0ECBB7-B299-F195-475E-7CAE80883F17}"/>
              </a:ext>
            </a:extLst>
          </p:cNvPr>
          <p:cNvSpPr txBox="1"/>
          <p:nvPr/>
        </p:nvSpPr>
        <p:spPr>
          <a:xfrm>
            <a:off x="115545" y="6091738"/>
            <a:ext cx="4631904" cy="256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1067" dirty="0">
                <a:solidFill>
                  <a:prstClr val="black"/>
                </a:solidFill>
                <a:latin typeface="Arial" panose="020B0604020202020204"/>
                <a:hlinkClick r:id="rId3"/>
              </a:rPr>
              <a:t>https://gitlab.ruhr-uni-bochum.de</a:t>
            </a:r>
            <a:endParaRPr lang="en-US" sz="1067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588F61D-5814-5AA3-B7C0-9AC235D449EB}"/>
              </a:ext>
            </a:extLst>
          </p:cNvPr>
          <p:cNvSpPr txBox="1"/>
          <p:nvPr/>
        </p:nvSpPr>
        <p:spPr>
          <a:xfrm>
            <a:off x="143339" y="1112342"/>
            <a:ext cx="5856651" cy="3826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667" b="1" dirty="0">
                <a:solidFill>
                  <a:prstClr val="black"/>
                </a:solidFill>
              </a:rPr>
              <a:t>Everybody’s welcome!</a:t>
            </a:r>
          </a:p>
          <a:p>
            <a:pPr defTabSz="914377"/>
            <a:r>
              <a:rPr lang="en-US" dirty="0">
                <a:solidFill>
                  <a:prstClr val="black"/>
                </a:solidFill>
              </a:rPr>
              <a:t>Feel free to contribute to open source!</a:t>
            </a:r>
          </a:p>
          <a:p>
            <a:pPr defTabSz="914377"/>
            <a:endParaRPr lang="en-US" b="1" dirty="0">
              <a:solidFill>
                <a:prstClr val="black"/>
              </a:solidFill>
            </a:endParaRPr>
          </a:p>
          <a:p>
            <a:pPr defTabSz="914377"/>
            <a:r>
              <a:rPr lang="en-US" b="1" dirty="0">
                <a:solidFill>
                  <a:prstClr val="black"/>
                </a:solidFill>
              </a:rPr>
              <a:t>Core INF project (</a:t>
            </a:r>
            <a:r>
              <a:rPr lang="en-US" b="1" dirty="0" err="1">
                <a:solidFill>
                  <a:prstClr val="black"/>
                </a:solidFill>
              </a:rPr>
              <a:t>ASP.Net</a:t>
            </a:r>
            <a:r>
              <a:rPr lang="en-US" b="1" dirty="0">
                <a:solidFill>
                  <a:prstClr val="black"/>
                </a:solidFill>
              </a:rPr>
              <a:t> Core / C#, MIT License):</a:t>
            </a:r>
          </a:p>
          <a:p>
            <a:pPr defTabSz="914377"/>
            <a:r>
              <a:rPr lang="en-US" dirty="0">
                <a:solidFill>
                  <a:prstClr val="black"/>
                </a:solidFill>
                <a:hlinkClick r:id="rId4"/>
              </a:rPr>
              <a:t>https://gitlab.ruhr-uni-bochum.de/vic/infproject</a:t>
            </a:r>
            <a:endParaRPr lang="en-US" dirty="0">
              <a:solidFill>
                <a:prstClr val="black"/>
              </a:solidFill>
            </a:endParaRPr>
          </a:p>
          <a:p>
            <a:pPr defTabSz="914377"/>
            <a:endParaRPr lang="en-US" dirty="0">
              <a:solidFill>
                <a:prstClr val="black"/>
              </a:solidFill>
            </a:endParaRPr>
          </a:p>
          <a:p>
            <a:pPr defTabSz="914377"/>
            <a:endParaRPr lang="en-US" dirty="0">
              <a:solidFill>
                <a:prstClr val="black"/>
              </a:solidFill>
            </a:endParaRPr>
          </a:p>
          <a:p>
            <a:pPr defTabSz="914377"/>
            <a:r>
              <a:rPr lang="en-US" b="1" dirty="0">
                <a:solidFill>
                  <a:prstClr val="black"/>
                </a:solidFill>
              </a:rPr>
              <a:t>Shared projects:</a:t>
            </a:r>
            <a:br>
              <a:rPr lang="en-US" b="1" dirty="0">
                <a:solidFill>
                  <a:prstClr val="black"/>
                </a:solidFill>
              </a:rPr>
            </a:br>
            <a:r>
              <a:rPr lang="en-US" b="1" dirty="0">
                <a:solidFill>
                  <a:prstClr val="black"/>
                </a:solidFill>
              </a:rPr>
              <a:t>1) </a:t>
            </a:r>
            <a:r>
              <a:rPr lang="en-US" dirty="0">
                <a:solidFill>
                  <a:prstClr val="black"/>
                </a:solidFill>
              </a:rPr>
              <a:t>Administration User Interface (Identity Manager UI):</a:t>
            </a:r>
          </a:p>
          <a:p>
            <a:pPr defTabSz="914377"/>
            <a:r>
              <a:rPr lang="en-US" dirty="0">
                <a:solidFill>
                  <a:prstClr val="black"/>
                </a:solidFill>
                <a:hlinkClick r:id="rId5"/>
              </a:rPr>
              <a:t>https://gitlab.ruhr-uni-bochum.de/vic/identitymanagerui</a:t>
            </a:r>
            <a:endParaRPr lang="en-US" dirty="0">
              <a:solidFill>
                <a:prstClr val="black"/>
              </a:solidFill>
            </a:endParaRPr>
          </a:p>
          <a:p>
            <a:pPr defTabSz="914377"/>
            <a:r>
              <a:rPr lang="en-US" b="1" dirty="0">
                <a:solidFill>
                  <a:prstClr val="black"/>
                </a:solidFill>
              </a:rPr>
              <a:t>2) </a:t>
            </a:r>
            <a:r>
              <a:rPr lang="en-US" dirty="0">
                <a:solidFill>
                  <a:srgbClr val="333238"/>
                </a:solidFill>
              </a:rPr>
              <a:t>Web Application General Library (</a:t>
            </a:r>
            <a:r>
              <a:rPr lang="en-US" dirty="0" err="1">
                <a:solidFill>
                  <a:srgbClr val="333238"/>
                </a:solidFill>
              </a:rPr>
              <a:t>WebUtilsLib</a:t>
            </a:r>
            <a:r>
              <a:rPr lang="en-US" dirty="0">
                <a:solidFill>
                  <a:srgbClr val="333238"/>
                </a:solidFill>
              </a:rPr>
              <a:t>):</a:t>
            </a:r>
            <a:br>
              <a:rPr lang="en-US" dirty="0">
                <a:solidFill>
                  <a:srgbClr val="333238"/>
                </a:solidFill>
              </a:rPr>
            </a:br>
            <a:r>
              <a:rPr lang="en-US" dirty="0">
                <a:solidFill>
                  <a:srgbClr val="333238"/>
                </a:solidFill>
                <a:hlinkClick r:id="rId6"/>
              </a:rPr>
              <a:t>https://gitlab.ruhr-uni-bochum.de/vic/webutilslib</a:t>
            </a:r>
            <a:endParaRPr lang="en-US" dirty="0">
              <a:solidFill>
                <a:srgbClr val="333238"/>
              </a:solidFill>
            </a:endParaRPr>
          </a:p>
          <a:p>
            <a:pPr defTabSz="914377"/>
            <a:endParaRPr lang="en-US" dirty="0">
              <a:solidFill>
                <a:srgbClr val="333238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62754D-AC6C-E80B-AC5E-CF42CFE889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8552" y="0"/>
            <a:ext cx="6413448" cy="3805179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CD98350-2E9B-A694-BF0F-262043CFB28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54115" y="3786775"/>
            <a:ext cx="6416665" cy="3071225"/>
          </a:xfrm>
          <a:prstGeom prst="rect">
            <a:avLst/>
          </a:prstGeom>
          <a:ln>
            <a:solidFill>
              <a:schemeClr val="tx2">
                <a:lumMod val="90000"/>
                <a:lumOff val="10000"/>
              </a:schemeClr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B9424D-2B27-0F45-8439-825AF6CC1F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1846" y="1088149"/>
            <a:ext cx="828700" cy="758339"/>
          </a:xfrm>
          <a:prstGeom prst="rect">
            <a:avLst/>
          </a:prstGeom>
        </p:spPr>
      </p:pic>
      <p:pic>
        <p:nvPicPr>
          <p:cNvPr id="7" name="Picture 6" descr="Microsoft SQL Server-Verschlüsselung | Thales">
            <a:extLst>
              <a:ext uri="{FF2B5EF4-FFF2-40B4-BE49-F238E27FC236}">
                <a16:creationId xmlns:a16="http://schemas.microsoft.com/office/drawing/2014/main" id="{D24BB2B8-4691-B65D-2FC8-DF4773C38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038" y="4745447"/>
            <a:ext cx="1417405" cy="1158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Open Source Logo png transparent">
            <a:extLst>
              <a:ext uri="{FF2B5EF4-FFF2-40B4-BE49-F238E27FC236}">
                <a16:creationId xmlns:a16="http://schemas.microsoft.com/office/drawing/2014/main" id="{0CDAFFCD-0D42-008F-A4A2-8715926A23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47" y="4833903"/>
            <a:ext cx="990709" cy="95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ASP nach ASP.NET - Ispirer">
            <a:extLst>
              <a:ext uri="{FF2B5EF4-FFF2-40B4-BE49-F238E27FC236}">
                <a16:creationId xmlns:a16="http://schemas.microsoft.com/office/drawing/2014/main" id="{3EB45404-E651-F572-94A1-EA1E29D62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9580" y="4645990"/>
            <a:ext cx="1966623" cy="1495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62208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r>
              <a:rPr lang="en-US" baseline="30000" dirty="0"/>
              <a:t>1</a:t>
            </a:r>
            <a:r>
              <a:rPr lang="en-US" dirty="0"/>
              <a:t>: Data structures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1C43C5E-F731-F0C7-5822-B912CFF0F1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BCCFC79-184E-FECD-2AEB-2F394F1E3767}"/>
              </a:ext>
            </a:extLst>
          </p:cNvPr>
          <p:cNvSpPr txBox="1"/>
          <p:nvPr/>
        </p:nvSpPr>
        <p:spPr>
          <a:xfrm>
            <a:off x="302204" y="901722"/>
            <a:ext cx="1188979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800" dirty="0">
                <a:solidFill>
                  <a:prstClr val="black"/>
                </a:solidFill>
              </a:rPr>
              <a:t>Free open-source RSMS for materials science with an </a:t>
            </a:r>
          </a:p>
          <a:p>
            <a:pPr defTabSz="685800"/>
            <a:r>
              <a:rPr lang="en-US" sz="2800" u="sng" dirty="0">
                <a:solidFill>
                  <a:prstClr val="black"/>
                </a:solidFill>
              </a:rPr>
              <a:t>extensible object type system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40ADAA5E-8345-ABFA-EBF5-CEFF328862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119" y="3042870"/>
            <a:ext cx="2471894" cy="2820205"/>
          </a:xfrm>
          <a:custGeom>
            <a:avLst/>
            <a:gdLst>
              <a:gd name="csX0" fmla="*/ 0 w 2471894"/>
              <a:gd name="csY0" fmla="*/ 0 h 2820205"/>
              <a:gd name="csX1" fmla="*/ 469660 w 2471894"/>
              <a:gd name="csY1" fmla="*/ 0 h 2820205"/>
              <a:gd name="csX2" fmla="*/ 889882 w 2471894"/>
              <a:gd name="csY2" fmla="*/ 0 h 2820205"/>
              <a:gd name="csX3" fmla="*/ 1433699 w 2471894"/>
              <a:gd name="csY3" fmla="*/ 0 h 2820205"/>
              <a:gd name="csX4" fmla="*/ 1903358 w 2471894"/>
              <a:gd name="csY4" fmla="*/ 0 h 2820205"/>
              <a:gd name="csX5" fmla="*/ 2471894 w 2471894"/>
              <a:gd name="csY5" fmla="*/ 0 h 2820205"/>
              <a:gd name="csX6" fmla="*/ 2471894 w 2471894"/>
              <a:gd name="csY6" fmla="*/ 620445 h 2820205"/>
              <a:gd name="csX7" fmla="*/ 2471894 w 2471894"/>
              <a:gd name="csY7" fmla="*/ 1184486 h 2820205"/>
              <a:gd name="csX8" fmla="*/ 2471894 w 2471894"/>
              <a:gd name="csY8" fmla="*/ 1748527 h 2820205"/>
              <a:gd name="csX9" fmla="*/ 2471894 w 2471894"/>
              <a:gd name="csY9" fmla="*/ 2256164 h 2820205"/>
              <a:gd name="csX10" fmla="*/ 2471894 w 2471894"/>
              <a:gd name="csY10" fmla="*/ 2820205 h 2820205"/>
              <a:gd name="csX11" fmla="*/ 1977515 w 2471894"/>
              <a:gd name="csY11" fmla="*/ 2820205 h 2820205"/>
              <a:gd name="csX12" fmla="*/ 1507855 w 2471894"/>
              <a:gd name="csY12" fmla="*/ 2820205 h 2820205"/>
              <a:gd name="csX13" fmla="*/ 964039 w 2471894"/>
              <a:gd name="csY13" fmla="*/ 2820205 h 2820205"/>
              <a:gd name="csX14" fmla="*/ 420222 w 2471894"/>
              <a:gd name="csY14" fmla="*/ 2820205 h 2820205"/>
              <a:gd name="csX15" fmla="*/ 0 w 2471894"/>
              <a:gd name="csY15" fmla="*/ 2820205 h 2820205"/>
              <a:gd name="csX16" fmla="*/ 0 w 2471894"/>
              <a:gd name="csY16" fmla="*/ 2256164 h 2820205"/>
              <a:gd name="csX17" fmla="*/ 0 w 2471894"/>
              <a:gd name="csY17" fmla="*/ 1720325 h 2820205"/>
              <a:gd name="csX18" fmla="*/ 0 w 2471894"/>
              <a:gd name="csY18" fmla="*/ 1240890 h 2820205"/>
              <a:gd name="csX19" fmla="*/ 0 w 2471894"/>
              <a:gd name="csY19" fmla="*/ 733253 h 2820205"/>
              <a:gd name="csX20" fmla="*/ 0 w 2471894"/>
              <a:gd name="csY20" fmla="*/ 0 h 28202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2471894" h="2820205" extrusionOk="0">
                <a:moveTo>
                  <a:pt x="0" y="0"/>
                </a:moveTo>
                <a:cubicBezTo>
                  <a:pt x="181932" y="-52580"/>
                  <a:pt x="355827" y="12522"/>
                  <a:pt x="469660" y="0"/>
                </a:cubicBezTo>
                <a:cubicBezTo>
                  <a:pt x="583493" y="-12522"/>
                  <a:pt x="686950" y="28212"/>
                  <a:pt x="889882" y="0"/>
                </a:cubicBezTo>
                <a:cubicBezTo>
                  <a:pt x="1092814" y="-28212"/>
                  <a:pt x="1240480" y="41406"/>
                  <a:pt x="1433699" y="0"/>
                </a:cubicBezTo>
                <a:cubicBezTo>
                  <a:pt x="1626918" y="-41406"/>
                  <a:pt x="1734675" y="37947"/>
                  <a:pt x="1903358" y="0"/>
                </a:cubicBezTo>
                <a:cubicBezTo>
                  <a:pt x="2072041" y="-37947"/>
                  <a:pt x="2241088" y="43283"/>
                  <a:pt x="2471894" y="0"/>
                </a:cubicBezTo>
                <a:cubicBezTo>
                  <a:pt x="2498844" y="189826"/>
                  <a:pt x="2437356" y="311399"/>
                  <a:pt x="2471894" y="620445"/>
                </a:cubicBezTo>
                <a:cubicBezTo>
                  <a:pt x="2506432" y="929491"/>
                  <a:pt x="2470035" y="937780"/>
                  <a:pt x="2471894" y="1184486"/>
                </a:cubicBezTo>
                <a:cubicBezTo>
                  <a:pt x="2473753" y="1431192"/>
                  <a:pt x="2450454" y="1510107"/>
                  <a:pt x="2471894" y="1748527"/>
                </a:cubicBezTo>
                <a:cubicBezTo>
                  <a:pt x="2493334" y="1986947"/>
                  <a:pt x="2454184" y="2080946"/>
                  <a:pt x="2471894" y="2256164"/>
                </a:cubicBezTo>
                <a:cubicBezTo>
                  <a:pt x="2489604" y="2431382"/>
                  <a:pt x="2408380" y="2697538"/>
                  <a:pt x="2471894" y="2820205"/>
                </a:cubicBezTo>
                <a:cubicBezTo>
                  <a:pt x="2281760" y="2837705"/>
                  <a:pt x="2139611" y="2770458"/>
                  <a:pt x="1977515" y="2820205"/>
                </a:cubicBezTo>
                <a:cubicBezTo>
                  <a:pt x="1815419" y="2869952"/>
                  <a:pt x="1697792" y="2812875"/>
                  <a:pt x="1507855" y="2820205"/>
                </a:cubicBezTo>
                <a:cubicBezTo>
                  <a:pt x="1317918" y="2827535"/>
                  <a:pt x="1171796" y="2803065"/>
                  <a:pt x="964039" y="2820205"/>
                </a:cubicBezTo>
                <a:cubicBezTo>
                  <a:pt x="756282" y="2837345"/>
                  <a:pt x="599117" y="2788511"/>
                  <a:pt x="420222" y="2820205"/>
                </a:cubicBezTo>
                <a:cubicBezTo>
                  <a:pt x="241327" y="2851899"/>
                  <a:pt x="117648" y="2779036"/>
                  <a:pt x="0" y="2820205"/>
                </a:cubicBezTo>
                <a:cubicBezTo>
                  <a:pt x="-9288" y="2632440"/>
                  <a:pt x="49372" y="2477514"/>
                  <a:pt x="0" y="2256164"/>
                </a:cubicBezTo>
                <a:cubicBezTo>
                  <a:pt x="-49372" y="2034814"/>
                  <a:pt x="44092" y="1934861"/>
                  <a:pt x="0" y="1720325"/>
                </a:cubicBezTo>
                <a:cubicBezTo>
                  <a:pt x="-44092" y="1505789"/>
                  <a:pt x="39971" y="1425158"/>
                  <a:pt x="0" y="1240890"/>
                </a:cubicBezTo>
                <a:cubicBezTo>
                  <a:pt x="-39971" y="1056623"/>
                  <a:pt x="24529" y="977249"/>
                  <a:pt x="0" y="733253"/>
                </a:cubicBezTo>
                <a:cubicBezTo>
                  <a:pt x="-24529" y="489257"/>
                  <a:pt x="1029" y="309397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2">
            <a:extLst>
              <a:ext uri="{FF2B5EF4-FFF2-40B4-BE49-F238E27FC236}">
                <a16:creationId xmlns:a16="http://schemas.microsoft.com/office/drawing/2014/main" id="{B430835B-8D25-F88B-804D-74442618D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858" y="2962484"/>
            <a:ext cx="694645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i="1" dirty="0">
                <a:solidFill>
                  <a:prstClr val="black"/>
                </a:solidFill>
                <a:latin typeface="+mn-lt"/>
              </a:rPr>
              <a:t>tree</a:t>
            </a:r>
            <a:endParaRPr lang="ru-RU" altLang="ru-RU" sz="1600" b="1" i="1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2" name="Picture 2" descr="Data Table Icon Images – Browse 77,041 Stock Photos, Vectors, and Video |  Adobe Stock">
            <a:extLst>
              <a:ext uri="{FF2B5EF4-FFF2-40B4-BE49-F238E27FC236}">
                <a16:creationId xmlns:a16="http://schemas.microsoft.com/office/drawing/2014/main" id="{805F149A-C16C-FABD-165D-0116B3633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0377" y="4379304"/>
            <a:ext cx="1443885" cy="1043772"/>
          </a:xfrm>
          <a:custGeom>
            <a:avLst/>
            <a:gdLst>
              <a:gd name="csX0" fmla="*/ 0 w 1443885"/>
              <a:gd name="csY0" fmla="*/ 0 h 1043772"/>
              <a:gd name="csX1" fmla="*/ 466856 w 1443885"/>
              <a:gd name="csY1" fmla="*/ 0 h 1043772"/>
              <a:gd name="csX2" fmla="*/ 904835 w 1443885"/>
              <a:gd name="csY2" fmla="*/ 0 h 1043772"/>
              <a:gd name="csX3" fmla="*/ 1443885 w 1443885"/>
              <a:gd name="csY3" fmla="*/ 0 h 1043772"/>
              <a:gd name="csX4" fmla="*/ 1443885 w 1443885"/>
              <a:gd name="csY4" fmla="*/ 511448 h 1043772"/>
              <a:gd name="csX5" fmla="*/ 1443885 w 1443885"/>
              <a:gd name="csY5" fmla="*/ 1043772 h 1043772"/>
              <a:gd name="csX6" fmla="*/ 991468 w 1443885"/>
              <a:gd name="csY6" fmla="*/ 1043772 h 1043772"/>
              <a:gd name="csX7" fmla="*/ 539050 w 1443885"/>
              <a:gd name="csY7" fmla="*/ 1043772 h 1043772"/>
              <a:gd name="csX8" fmla="*/ 0 w 1443885"/>
              <a:gd name="csY8" fmla="*/ 1043772 h 1043772"/>
              <a:gd name="csX9" fmla="*/ 0 w 1443885"/>
              <a:gd name="csY9" fmla="*/ 553199 h 1043772"/>
              <a:gd name="csX10" fmla="*/ 0 w 1443885"/>
              <a:gd name="csY10" fmla="*/ 0 h 10437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1443885" h="1043772" extrusionOk="0">
                <a:moveTo>
                  <a:pt x="0" y="0"/>
                </a:moveTo>
                <a:cubicBezTo>
                  <a:pt x="207134" y="-18576"/>
                  <a:pt x="351619" y="23967"/>
                  <a:pt x="466856" y="0"/>
                </a:cubicBezTo>
                <a:cubicBezTo>
                  <a:pt x="582093" y="-23967"/>
                  <a:pt x="774496" y="4307"/>
                  <a:pt x="904835" y="0"/>
                </a:cubicBezTo>
                <a:cubicBezTo>
                  <a:pt x="1035174" y="-4307"/>
                  <a:pt x="1247820" y="45083"/>
                  <a:pt x="1443885" y="0"/>
                </a:cubicBezTo>
                <a:cubicBezTo>
                  <a:pt x="1494480" y="243688"/>
                  <a:pt x="1387105" y="310883"/>
                  <a:pt x="1443885" y="511448"/>
                </a:cubicBezTo>
                <a:cubicBezTo>
                  <a:pt x="1500665" y="712013"/>
                  <a:pt x="1382269" y="910236"/>
                  <a:pt x="1443885" y="1043772"/>
                </a:cubicBezTo>
                <a:cubicBezTo>
                  <a:pt x="1328648" y="1088042"/>
                  <a:pt x="1198390" y="1033589"/>
                  <a:pt x="991468" y="1043772"/>
                </a:cubicBezTo>
                <a:cubicBezTo>
                  <a:pt x="784546" y="1053955"/>
                  <a:pt x="676062" y="1037958"/>
                  <a:pt x="539050" y="1043772"/>
                </a:cubicBezTo>
                <a:cubicBezTo>
                  <a:pt x="402038" y="1049586"/>
                  <a:pt x="247468" y="1002861"/>
                  <a:pt x="0" y="1043772"/>
                </a:cubicBezTo>
                <a:cubicBezTo>
                  <a:pt x="-47472" y="852638"/>
                  <a:pt x="31100" y="744960"/>
                  <a:pt x="0" y="553199"/>
                </a:cubicBezTo>
                <a:cubicBezTo>
                  <a:pt x="-31100" y="361438"/>
                  <a:pt x="15429" y="156878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52">
            <a:extLst>
              <a:ext uri="{FF2B5EF4-FFF2-40B4-BE49-F238E27FC236}">
                <a16:creationId xmlns:a16="http://schemas.microsoft.com/office/drawing/2014/main" id="{821C5FEC-8B91-4625-141C-6C5F05B50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44623" y="4700850"/>
            <a:ext cx="810566" cy="420564"/>
          </a:xfrm>
          <a:custGeom>
            <a:avLst/>
            <a:gdLst>
              <a:gd name="csX0" fmla="*/ 0 w 810566"/>
              <a:gd name="csY0" fmla="*/ 0 h 420564"/>
              <a:gd name="csX1" fmla="*/ 397177 w 810566"/>
              <a:gd name="csY1" fmla="*/ 0 h 420564"/>
              <a:gd name="csX2" fmla="*/ 810566 w 810566"/>
              <a:gd name="csY2" fmla="*/ 0 h 420564"/>
              <a:gd name="csX3" fmla="*/ 810566 w 810566"/>
              <a:gd name="csY3" fmla="*/ 420564 h 420564"/>
              <a:gd name="csX4" fmla="*/ 405283 w 810566"/>
              <a:gd name="csY4" fmla="*/ 420564 h 420564"/>
              <a:gd name="csX5" fmla="*/ 0 w 810566"/>
              <a:gd name="csY5" fmla="*/ 420564 h 420564"/>
              <a:gd name="csX6" fmla="*/ 0 w 810566"/>
              <a:gd name="csY6" fmla="*/ 0 h 4205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810566" h="420564" extrusionOk="0">
                <a:moveTo>
                  <a:pt x="0" y="0"/>
                </a:moveTo>
                <a:cubicBezTo>
                  <a:pt x="165499" y="-11429"/>
                  <a:pt x="312768" y="36484"/>
                  <a:pt x="397177" y="0"/>
                </a:cubicBezTo>
                <a:cubicBezTo>
                  <a:pt x="481586" y="-36484"/>
                  <a:pt x="694595" y="6521"/>
                  <a:pt x="810566" y="0"/>
                </a:cubicBezTo>
                <a:cubicBezTo>
                  <a:pt x="810979" y="102646"/>
                  <a:pt x="781658" y="230557"/>
                  <a:pt x="810566" y="420564"/>
                </a:cubicBezTo>
                <a:cubicBezTo>
                  <a:pt x="704738" y="453472"/>
                  <a:pt x="598794" y="398627"/>
                  <a:pt x="405283" y="420564"/>
                </a:cubicBezTo>
                <a:cubicBezTo>
                  <a:pt x="211772" y="442501"/>
                  <a:pt x="192751" y="398287"/>
                  <a:pt x="0" y="420564"/>
                </a:cubicBezTo>
                <a:cubicBezTo>
                  <a:pt x="-164" y="220100"/>
                  <a:pt x="33083" y="122086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i="1" dirty="0">
                <a:solidFill>
                  <a:prstClr val="black"/>
                </a:solidFill>
                <a:latin typeface="+mn-lt"/>
              </a:rPr>
              <a:t>table</a:t>
            </a:r>
            <a:endParaRPr lang="ru-RU" altLang="ru-RU" sz="1600" b="1" i="1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4" name="Picture 4" descr="Key Value Stores Icons - Free SVG &amp; PNG Key Value Stores Images - Noun  Project">
            <a:extLst>
              <a:ext uri="{FF2B5EF4-FFF2-40B4-BE49-F238E27FC236}">
                <a16:creationId xmlns:a16="http://schemas.microsoft.com/office/drawing/2014/main" id="{FE22E79B-B559-B5AF-08ED-5D4D82970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833" y="3093112"/>
            <a:ext cx="944963" cy="944963"/>
          </a:xfrm>
          <a:custGeom>
            <a:avLst/>
            <a:gdLst>
              <a:gd name="csX0" fmla="*/ 0 w 944963"/>
              <a:gd name="csY0" fmla="*/ 0 h 944963"/>
              <a:gd name="csX1" fmla="*/ 453582 w 944963"/>
              <a:gd name="csY1" fmla="*/ 0 h 944963"/>
              <a:gd name="csX2" fmla="*/ 944963 w 944963"/>
              <a:gd name="csY2" fmla="*/ 0 h 944963"/>
              <a:gd name="csX3" fmla="*/ 944963 w 944963"/>
              <a:gd name="csY3" fmla="*/ 472482 h 944963"/>
              <a:gd name="csX4" fmla="*/ 944963 w 944963"/>
              <a:gd name="csY4" fmla="*/ 944963 h 944963"/>
              <a:gd name="csX5" fmla="*/ 463032 w 944963"/>
              <a:gd name="csY5" fmla="*/ 944963 h 944963"/>
              <a:gd name="csX6" fmla="*/ 0 w 944963"/>
              <a:gd name="csY6" fmla="*/ 944963 h 944963"/>
              <a:gd name="csX7" fmla="*/ 0 w 944963"/>
              <a:gd name="csY7" fmla="*/ 481931 h 944963"/>
              <a:gd name="csX8" fmla="*/ 0 w 944963"/>
              <a:gd name="csY8" fmla="*/ 0 h 9449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944963" h="944963" extrusionOk="0">
                <a:moveTo>
                  <a:pt x="0" y="0"/>
                </a:moveTo>
                <a:cubicBezTo>
                  <a:pt x="157728" y="-38300"/>
                  <a:pt x="251955" y="25768"/>
                  <a:pt x="453582" y="0"/>
                </a:cubicBezTo>
                <a:cubicBezTo>
                  <a:pt x="655209" y="-25768"/>
                  <a:pt x="777660" y="56788"/>
                  <a:pt x="944963" y="0"/>
                </a:cubicBezTo>
                <a:cubicBezTo>
                  <a:pt x="971496" y="180653"/>
                  <a:pt x="911192" y="320119"/>
                  <a:pt x="944963" y="472482"/>
                </a:cubicBezTo>
                <a:cubicBezTo>
                  <a:pt x="978734" y="624845"/>
                  <a:pt x="939813" y="802226"/>
                  <a:pt x="944963" y="944963"/>
                </a:cubicBezTo>
                <a:cubicBezTo>
                  <a:pt x="800258" y="950828"/>
                  <a:pt x="582341" y="898855"/>
                  <a:pt x="463032" y="944963"/>
                </a:cubicBezTo>
                <a:cubicBezTo>
                  <a:pt x="343723" y="991071"/>
                  <a:pt x="231396" y="927548"/>
                  <a:pt x="0" y="944963"/>
                </a:cubicBezTo>
                <a:cubicBezTo>
                  <a:pt x="-33844" y="758555"/>
                  <a:pt x="43852" y="603076"/>
                  <a:pt x="0" y="481931"/>
                </a:cubicBezTo>
                <a:cubicBezTo>
                  <a:pt x="-43852" y="360786"/>
                  <a:pt x="54573" y="106625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01143149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52">
            <a:extLst>
              <a:ext uri="{FF2B5EF4-FFF2-40B4-BE49-F238E27FC236}">
                <a16:creationId xmlns:a16="http://schemas.microsoft.com/office/drawing/2014/main" id="{2B830C10-7EDA-24DA-F038-3EC31E9C4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84045" y="3366096"/>
            <a:ext cx="2004645" cy="420564"/>
          </a:xfrm>
          <a:custGeom>
            <a:avLst/>
            <a:gdLst>
              <a:gd name="csX0" fmla="*/ 0 w 2004645"/>
              <a:gd name="csY0" fmla="*/ 0 h 420564"/>
              <a:gd name="csX1" fmla="*/ 481115 w 2004645"/>
              <a:gd name="csY1" fmla="*/ 0 h 420564"/>
              <a:gd name="csX2" fmla="*/ 922137 w 2004645"/>
              <a:gd name="csY2" fmla="*/ 0 h 420564"/>
              <a:gd name="csX3" fmla="*/ 1463391 w 2004645"/>
              <a:gd name="csY3" fmla="*/ 0 h 420564"/>
              <a:gd name="csX4" fmla="*/ 2004645 w 2004645"/>
              <a:gd name="csY4" fmla="*/ 0 h 420564"/>
              <a:gd name="csX5" fmla="*/ 2004645 w 2004645"/>
              <a:gd name="csY5" fmla="*/ 420564 h 420564"/>
              <a:gd name="csX6" fmla="*/ 1543577 w 2004645"/>
              <a:gd name="csY6" fmla="*/ 420564 h 420564"/>
              <a:gd name="csX7" fmla="*/ 1082508 w 2004645"/>
              <a:gd name="csY7" fmla="*/ 420564 h 420564"/>
              <a:gd name="csX8" fmla="*/ 541254 w 2004645"/>
              <a:gd name="csY8" fmla="*/ 420564 h 420564"/>
              <a:gd name="csX9" fmla="*/ 0 w 2004645"/>
              <a:gd name="csY9" fmla="*/ 420564 h 420564"/>
              <a:gd name="csX10" fmla="*/ 0 w 2004645"/>
              <a:gd name="csY10" fmla="*/ 0 h 42056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2004645" h="420564" extrusionOk="0">
                <a:moveTo>
                  <a:pt x="0" y="0"/>
                </a:moveTo>
                <a:cubicBezTo>
                  <a:pt x="208806" y="-39834"/>
                  <a:pt x="296944" y="33817"/>
                  <a:pt x="481115" y="0"/>
                </a:cubicBezTo>
                <a:cubicBezTo>
                  <a:pt x="665287" y="-33817"/>
                  <a:pt x="779710" y="29964"/>
                  <a:pt x="922137" y="0"/>
                </a:cubicBezTo>
                <a:cubicBezTo>
                  <a:pt x="1064564" y="-29964"/>
                  <a:pt x="1340677" y="63782"/>
                  <a:pt x="1463391" y="0"/>
                </a:cubicBezTo>
                <a:cubicBezTo>
                  <a:pt x="1586105" y="-63782"/>
                  <a:pt x="1840194" y="37934"/>
                  <a:pt x="2004645" y="0"/>
                </a:cubicBezTo>
                <a:cubicBezTo>
                  <a:pt x="2047400" y="113864"/>
                  <a:pt x="1995768" y="285541"/>
                  <a:pt x="2004645" y="420564"/>
                </a:cubicBezTo>
                <a:cubicBezTo>
                  <a:pt x="1834264" y="424271"/>
                  <a:pt x="1677003" y="402363"/>
                  <a:pt x="1543577" y="420564"/>
                </a:cubicBezTo>
                <a:cubicBezTo>
                  <a:pt x="1410151" y="438765"/>
                  <a:pt x="1243349" y="390027"/>
                  <a:pt x="1082508" y="420564"/>
                </a:cubicBezTo>
                <a:cubicBezTo>
                  <a:pt x="921667" y="451101"/>
                  <a:pt x="746072" y="417198"/>
                  <a:pt x="541254" y="420564"/>
                </a:cubicBezTo>
                <a:cubicBezTo>
                  <a:pt x="336436" y="423930"/>
                  <a:pt x="251670" y="381362"/>
                  <a:pt x="0" y="420564"/>
                </a:cubicBezTo>
                <a:cubicBezTo>
                  <a:pt x="-4111" y="279192"/>
                  <a:pt x="7436" y="198534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i="1" dirty="0">
                <a:solidFill>
                  <a:prstClr val="black"/>
                </a:solidFill>
                <a:latin typeface="+mn-lt"/>
              </a:rPr>
              <a:t>key-value pairs</a:t>
            </a:r>
            <a:endParaRPr lang="ru-RU" altLang="ru-RU" sz="1600" b="1" i="1" dirty="0">
              <a:solidFill>
                <a:prstClr val="black"/>
              </a:solidFill>
              <a:latin typeface="+mn-lt"/>
            </a:endParaRPr>
          </a:p>
        </p:txBody>
      </p:sp>
      <p:pic>
        <p:nvPicPr>
          <p:cNvPr id="16" name="Picture 6" descr="Directed graph - Wikipedia">
            <a:extLst>
              <a:ext uri="{FF2B5EF4-FFF2-40B4-BE49-F238E27FC236}">
                <a16:creationId xmlns:a16="http://schemas.microsoft.com/office/drawing/2014/main" id="{DDDF063D-BBF5-9728-2589-60BB8993D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3635" y="3083067"/>
            <a:ext cx="2713687" cy="1797658"/>
          </a:xfrm>
          <a:custGeom>
            <a:avLst/>
            <a:gdLst>
              <a:gd name="csX0" fmla="*/ 0 w 2713687"/>
              <a:gd name="csY0" fmla="*/ 0 h 1797658"/>
              <a:gd name="csX1" fmla="*/ 515601 w 2713687"/>
              <a:gd name="csY1" fmla="*/ 0 h 1797658"/>
              <a:gd name="csX2" fmla="*/ 976927 w 2713687"/>
              <a:gd name="csY2" fmla="*/ 0 h 1797658"/>
              <a:gd name="csX3" fmla="*/ 1573938 w 2713687"/>
              <a:gd name="csY3" fmla="*/ 0 h 1797658"/>
              <a:gd name="csX4" fmla="*/ 2089539 w 2713687"/>
              <a:gd name="csY4" fmla="*/ 0 h 1797658"/>
              <a:gd name="csX5" fmla="*/ 2713687 w 2713687"/>
              <a:gd name="csY5" fmla="*/ 0 h 1797658"/>
              <a:gd name="csX6" fmla="*/ 2713687 w 2713687"/>
              <a:gd name="csY6" fmla="*/ 635172 h 1797658"/>
              <a:gd name="csX7" fmla="*/ 2713687 w 2713687"/>
              <a:gd name="csY7" fmla="*/ 1234392 h 1797658"/>
              <a:gd name="csX8" fmla="*/ 2713687 w 2713687"/>
              <a:gd name="csY8" fmla="*/ 1797658 h 1797658"/>
              <a:gd name="csX9" fmla="*/ 2225223 w 2713687"/>
              <a:gd name="csY9" fmla="*/ 1797658 h 1797658"/>
              <a:gd name="csX10" fmla="*/ 1682486 w 2713687"/>
              <a:gd name="csY10" fmla="*/ 1797658 h 1797658"/>
              <a:gd name="csX11" fmla="*/ 1139749 w 2713687"/>
              <a:gd name="csY11" fmla="*/ 1797658 h 1797658"/>
              <a:gd name="csX12" fmla="*/ 624148 w 2713687"/>
              <a:gd name="csY12" fmla="*/ 1797658 h 1797658"/>
              <a:gd name="csX13" fmla="*/ 0 w 2713687"/>
              <a:gd name="csY13" fmla="*/ 1797658 h 1797658"/>
              <a:gd name="csX14" fmla="*/ 0 w 2713687"/>
              <a:gd name="csY14" fmla="*/ 1162486 h 1797658"/>
              <a:gd name="csX15" fmla="*/ 0 w 2713687"/>
              <a:gd name="csY15" fmla="*/ 527313 h 1797658"/>
              <a:gd name="csX16" fmla="*/ 0 w 2713687"/>
              <a:gd name="csY16" fmla="*/ 0 h 17976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13687" h="1797658" extrusionOk="0">
                <a:moveTo>
                  <a:pt x="0" y="0"/>
                </a:moveTo>
                <a:cubicBezTo>
                  <a:pt x="192399" y="-60097"/>
                  <a:pt x="328052" y="61391"/>
                  <a:pt x="515601" y="0"/>
                </a:cubicBezTo>
                <a:cubicBezTo>
                  <a:pt x="703150" y="-61391"/>
                  <a:pt x="860759" y="43404"/>
                  <a:pt x="976927" y="0"/>
                </a:cubicBezTo>
                <a:cubicBezTo>
                  <a:pt x="1093095" y="-43404"/>
                  <a:pt x="1365485" y="21549"/>
                  <a:pt x="1573938" y="0"/>
                </a:cubicBezTo>
                <a:cubicBezTo>
                  <a:pt x="1782391" y="-21549"/>
                  <a:pt x="1917594" y="47808"/>
                  <a:pt x="2089539" y="0"/>
                </a:cubicBezTo>
                <a:cubicBezTo>
                  <a:pt x="2261484" y="-47808"/>
                  <a:pt x="2542721" y="34653"/>
                  <a:pt x="2713687" y="0"/>
                </a:cubicBezTo>
                <a:cubicBezTo>
                  <a:pt x="2717058" y="306250"/>
                  <a:pt x="2671670" y="482745"/>
                  <a:pt x="2713687" y="635172"/>
                </a:cubicBezTo>
                <a:cubicBezTo>
                  <a:pt x="2755704" y="787599"/>
                  <a:pt x="2672687" y="1005884"/>
                  <a:pt x="2713687" y="1234392"/>
                </a:cubicBezTo>
                <a:cubicBezTo>
                  <a:pt x="2754687" y="1462900"/>
                  <a:pt x="2709681" y="1597432"/>
                  <a:pt x="2713687" y="1797658"/>
                </a:cubicBezTo>
                <a:cubicBezTo>
                  <a:pt x="2529987" y="1828913"/>
                  <a:pt x="2432169" y="1785975"/>
                  <a:pt x="2225223" y="1797658"/>
                </a:cubicBezTo>
                <a:cubicBezTo>
                  <a:pt x="2018277" y="1809341"/>
                  <a:pt x="1810714" y="1790491"/>
                  <a:pt x="1682486" y="1797658"/>
                </a:cubicBezTo>
                <a:cubicBezTo>
                  <a:pt x="1554258" y="1804825"/>
                  <a:pt x="1257452" y="1762831"/>
                  <a:pt x="1139749" y="1797658"/>
                </a:cubicBezTo>
                <a:cubicBezTo>
                  <a:pt x="1022046" y="1832485"/>
                  <a:pt x="728088" y="1767945"/>
                  <a:pt x="624148" y="1797658"/>
                </a:cubicBezTo>
                <a:cubicBezTo>
                  <a:pt x="520208" y="1827371"/>
                  <a:pt x="309579" y="1786654"/>
                  <a:pt x="0" y="1797658"/>
                </a:cubicBezTo>
                <a:cubicBezTo>
                  <a:pt x="-26287" y="1481676"/>
                  <a:pt x="39600" y="1322144"/>
                  <a:pt x="0" y="1162486"/>
                </a:cubicBezTo>
                <a:cubicBezTo>
                  <a:pt x="-39600" y="1002828"/>
                  <a:pt x="61458" y="788660"/>
                  <a:pt x="0" y="527313"/>
                </a:cubicBezTo>
                <a:cubicBezTo>
                  <a:pt x="-61458" y="265966"/>
                  <a:pt x="45033" y="174442"/>
                  <a:pt x="0" y="0"/>
                </a:cubicBezTo>
                <a:close/>
              </a:path>
            </a:pathLst>
          </a:custGeom>
          <a:noFill/>
          <a:ln>
            <a:solidFill>
              <a:schemeClr val="accent1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 Box 52">
            <a:extLst>
              <a:ext uri="{FF2B5EF4-FFF2-40B4-BE49-F238E27FC236}">
                <a16:creationId xmlns:a16="http://schemas.microsoft.com/office/drawing/2014/main" id="{6FA0DAC8-61CF-DE3E-5710-6CEA7785F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724" y="4489835"/>
            <a:ext cx="190918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i="1" dirty="0">
                <a:solidFill>
                  <a:prstClr val="black"/>
                </a:solidFill>
                <a:latin typeface="+mn-lt"/>
              </a:rPr>
              <a:t>directed graph</a:t>
            </a:r>
            <a:endParaRPr lang="ru-RU" altLang="ru-RU" sz="1600" b="1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8" name="Text Box 52">
            <a:extLst>
              <a:ext uri="{FF2B5EF4-FFF2-40B4-BE49-F238E27FC236}">
                <a16:creationId xmlns:a16="http://schemas.microsoft.com/office/drawing/2014/main" id="{CFA7C76D-5827-6A47-65CA-40A599933C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2093" y="3275660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9" name="Text Box 52">
            <a:extLst>
              <a:ext uri="{FF2B5EF4-FFF2-40B4-BE49-F238E27FC236}">
                <a16:creationId xmlns:a16="http://schemas.microsoft.com/office/drawing/2014/main" id="{E7B1203D-DFD5-9FF4-EA51-8D1486D13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735" y="4051058"/>
            <a:ext cx="286377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b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20" name="Text Box 52">
            <a:extLst>
              <a:ext uri="{FF2B5EF4-FFF2-40B4-BE49-F238E27FC236}">
                <a16:creationId xmlns:a16="http://schemas.microsoft.com/office/drawing/2014/main" id="{3FDAC1D1-B020-482A-C21F-F10158330810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441518" y="3128284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22" name="Text Box 52">
            <a:extLst>
              <a:ext uri="{FF2B5EF4-FFF2-40B4-BE49-F238E27FC236}">
                <a16:creationId xmlns:a16="http://schemas.microsoft.com/office/drawing/2014/main" id="{87C2452C-49AE-9003-24E8-BD6F89A6C7BC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6664257" y="3572086"/>
            <a:ext cx="289728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23" name="Text Box 52">
            <a:extLst>
              <a:ext uri="{FF2B5EF4-FFF2-40B4-BE49-F238E27FC236}">
                <a16:creationId xmlns:a16="http://schemas.microsoft.com/office/drawing/2014/main" id="{0F701B5F-306E-BF86-ADAD-E2D2E3ACD1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968" y="2250726"/>
            <a:ext cx="11635626" cy="420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Project tree				Objects (Documents)			Object Description</a:t>
            </a:r>
            <a:endParaRPr lang="ru-RU" altLang="ru-RU" sz="16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24" name="Line 36">
            <a:extLst>
              <a:ext uri="{FF2B5EF4-FFF2-40B4-BE49-F238E27FC236}">
                <a16:creationId xmlns:a16="http://schemas.microsoft.com/office/drawing/2014/main" id="{2D8E4F47-2C40-ACF7-3FEF-85F93292D9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92999" y="3555337"/>
            <a:ext cx="2280976" cy="472272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5" name="Line 36">
            <a:extLst>
              <a:ext uri="{FF2B5EF4-FFF2-40B4-BE49-F238E27FC236}">
                <a16:creationId xmlns:a16="http://schemas.microsoft.com/office/drawing/2014/main" id="{7806EB5B-48B7-5EAA-21C1-7E0CE16F2344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8125" y="3335947"/>
            <a:ext cx="1585963" cy="27967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6" name="Line 36">
            <a:extLst>
              <a:ext uri="{FF2B5EF4-FFF2-40B4-BE49-F238E27FC236}">
                <a16:creationId xmlns:a16="http://schemas.microsoft.com/office/drawing/2014/main" id="{396948DC-28C7-444A-7522-D84039778F51}"/>
              </a:ext>
            </a:extLst>
          </p:cNvPr>
          <p:cNvSpPr>
            <a:spLocks noChangeShapeType="1"/>
          </p:cNvSpPr>
          <p:nvPr/>
        </p:nvSpPr>
        <p:spPr bwMode="auto">
          <a:xfrm>
            <a:off x="7448027" y="3325899"/>
            <a:ext cx="1606061" cy="1485482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7685268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2298D-1893-A826-7707-007719576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6439183-28D2-A7BA-139E-101D75A54D56}"/>
              </a:ext>
            </a:extLst>
          </p:cNvPr>
          <p:cNvSpPr txBox="1"/>
          <p:nvPr/>
        </p:nvSpPr>
        <p:spPr>
          <a:xfrm>
            <a:off x="198944" y="951263"/>
            <a:ext cx="8693847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Support for multiple </a:t>
            </a:r>
            <a:r>
              <a:rPr lang="en-US" sz="2200" b="1" dirty="0"/>
              <a:t>Tenants</a:t>
            </a:r>
            <a:r>
              <a:rPr lang="en-US" sz="22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Custom </a:t>
            </a:r>
            <a:r>
              <a:rPr lang="en-US" sz="2200" b="1" dirty="0"/>
              <a:t>Project Tree &amp; Objects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Batch Import </a:t>
            </a:r>
            <a:r>
              <a:rPr lang="en-US" sz="2200" dirty="0"/>
              <a:t>of Documents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/>
              <a:t>Extensible object</a:t>
            </a:r>
            <a:r>
              <a:rPr lang="en-US" sz="2200" b="1" dirty="0"/>
              <a:t> Properties</a:t>
            </a:r>
            <a:r>
              <a:rPr lang="en-US" sz="2200" dirty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User-defined Object Type </a:t>
            </a:r>
            <a:r>
              <a:rPr lang="en-US" sz="2200" dirty="0"/>
              <a:t>support: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Document </a:t>
            </a:r>
            <a:r>
              <a:rPr lang="en-US" sz="2200" b="1" dirty="0"/>
              <a:t>Validation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Data </a:t>
            </a:r>
            <a:r>
              <a:rPr lang="en-US" sz="2200" b="1" dirty="0"/>
              <a:t>Extraction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/>
              <a:t>Data </a:t>
            </a:r>
            <a:r>
              <a:rPr lang="en-US" sz="2200" b="1" dirty="0"/>
              <a:t>Visualization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 dirty="0"/>
              <a:t>Properties Templates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b="1" dirty="0"/>
              <a:t>Table Templates</a:t>
            </a:r>
            <a:endParaRPr lang="en-US" sz="2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Handovers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Reporting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APIs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UI Customization</a:t>
            </a:r>
            <a:endParaRPr lang="en-US" sz="22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E20CE381-1568-5D2F-A591-BCEFF1520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r>
              <a:rPr lang="en-US" baseline="30000" dirty="0"/>
              <a:t>2</a:t>
            </a:r>
            <a:r>
              <a:rPr lang="en-US" dirty="0"/>
              <a:t>: Functionality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C424E0-094A-2320-15BA-56D45A8DCB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4995" y="6372001"/>
            <a:ext cx="4781263" cy="485999"/>
          </a:xfrm>
        </p:spPr>
        <p:txBody>
          <a:bodyPr/>
          <a:lstStyle/>
          <a:p>
            <a:pPr indent="0">
              <a:buNone/>
            </a:pPr>
            <a:r>
              <a:rPr lang="de-DE" sz="1000" b="0" dirty="0"/>
              <a:t>RDMS: Research Data Management System</a:t>
            </a:r>
          </a:p>
          <a:p>
            <a:pPr indent="0">
              <a:buNone/>
            </a:pPr>
            <a:endParaRPr lang="en-US" b="0" dirty="0"/>
          </a:p>
        </p:txBody>
      </p:sp>
      <p:pic>
        <p:nvPicPr>
          <p:cNvPr id="1026" name="Picture 2" descr="Nobel Prize in Chemistry 2022: Chemistry That 'Clicks' Into Place - Lindau  Nobel Laureate Meetings">
            <a:extLst>
              <a:ext uri="{FF2B5EF4-FFF2-40B4-BE49-F238E27FC236}">
                <a16:creationId xmlns:a16="http://schemas.microsoft.com/office/drawing/2014/main" id="{B2CD6B9C-E744-ECE1-67B1-00B000115D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416" y="3828419"/>
            <a:ext cx="3646550" cy="1919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FAF2A86-6BBC-30C7-1765-50CDE2272F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891" y="110533"/>
            <a:ext cx="5722800" cy="2468659"/>
          </a:xfrm>
          <a:prstGeom prst="rect">
            <a:avLst/>
          </a:prstGeom>
        </p:spPr>
      </p:pic>
      <p:sp>
        <p:nvSpPr>
          <p:cNvPr id="15" name="Text Box 10">
            <a:extLst>
              <a:ext uri="{FF2B5EF4-FFF2-40B4-BE49-F238E27FC236}">
                <a16:creationId xmlns:a16="http://schemas.microsoft.com/office/drawing/2014/main" id="{04A9552D-6250-6E97-FD3F-6EBCF3A98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4732" y="2617888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System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qualitative composition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7" name="Line 11">
            <a:extLst>
              <a:ext uri="{FF2B5EF4-FFF2-40B4-BE49-F238E27FC236}">
                <a16:creationId xmlns:a16="http://schemas.microsoft.com/office/drawing/2014/main" id="{DC754BC6-3F1A-3D67-64DF-B9EB9B3C648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61057" y="3265588"/>
            <a:ext cx="3175" cy="5429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Text Box 12">
            <a:extLst>
              <a:ext uri="{FF2B5EF4-FFF2-40B4-BE49-F238E27FC236}">
                <a16:creationId xmlns:a16="http://schemas.microsoft.com/office/drawing/2014/main" id="{DD4F94CA-ADFF-3917-57E7-C53DCA968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3145" y="4951513"/>
            <a:ext cx="2160587" cy="53181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Arial" panose="020B0604020202020204" pitchFamily="34" charset="0"/>
              </a:rPr>
              <a:t>Modification</a:t>
            </a:r>
            <a:endParaRPr lang="ru-RU" altLang="ru-RU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crystal structure type</a:t>
            </a:r>
            <a:r>
              <a:rPr lang="ru-RU" altLang="ru-RU" sz="10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19" name="Text Box 13">
            <a:extLst>
              <a:ext uri="{FF2B5EF4-FFF2-40B4-BE49-F238E27FC236}">
                <a16:creationId xmlns:a16="http://schemas.microsoft.com/office/drawing/2014/main" id="{078B212C-BDC3-FC86-41B0-AA6742F59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3145" y="3803751"/>
            <a:ext cx="2160587" cy="554037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1800" b="1" dirty="0">
                <a:solidFill>
                  <a:schemeClr val="tx1"/>
                </a:solidFill>
                <a:latin typeface="Arial" panose="020B0604020202020204" pitchFamily="34" charset="0"/>
              </a:rPr>
              <a:t>Substance</a:t>
            </a:r>
            <a:endParaRPr lang="ru-RU" altLang="ru-RU" sz="1800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>
                <a:solidFill>
                  <a:schemeClr val="tx1"/>
                </a:solidFill>
                <a:latin typeface="Arial" panose="020B0604020202020204" pitchFamily="34" charset="0"/>
              </a:rPr>
              <a:t>quantitative 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composition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20" name="Line 15">
            <a:extLst>
              <a:ext uri="{FF2B5EF4-FFF2-40B4-BE49-F238E27FC236}">
                <a16:creationId xmlns:a16="http://schemas.microsoft.com/office/drawing/2014/main" id="{545BE401-458D-E52D-B3F6-D227E8F7430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662645" y="5478563"/>
            <a:ext cx="1587" cy="52387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1" name="Text Box 16">
            <a:extLst>
              <a:ext uri="{FF2B5EF4-FFF2-40B4-BE49-F238E27FC236}">
                <a16:creationId xmlns:a16="http://schemas.microsoft.com/office/drawing/2014/main" id="{49E8AC70-9FC5-B155-A307-E741B9169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54682" y="5923063"/>
            <a:ext cx="4127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ru-RU" sz="1800" b="1" dirty="0">
                <a:solidFill>
                  <a:schemeClr val="tx2"/>
                </a:solidFill>
                <a:latin typeface="Arial" panose="020B0604020202020204" pitchFamily="34" charset="0"/>
              </a:rPr>
              <a:t>…</a:t>
            </a:r>
            <a:endParaRPr lang="ru-RU" altLang="ru-RU" sz="1800" b="1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22" name="Line 36">
            <a:extLst>
              <a:ext uri="{FF2B5EF4-FFF2-40B4-BE49-F238E27FC236}">
                <a16:creationId xmlns:a16="http://schemas.microsoft.com/office/drawing/2014/main" id="{F9586480-40EA-A62C-0A82-33AA96FCC0F0}"/>
              </a:ext>
            </a:extLst>
          </p:cNvPr>
          <p:cNvSpPr>
            <a:spLocks noChangeShapeType="1"/>
          </p:cNvSpPr>
          <p:nvPr/>
        </p:nvSpPr>
        <p:spPr bwMode="auto">
          <a:xfrm>
            <a:off x="10668995" y="4367313"/>
            <a:ext cx="1587" cy="593725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3" name="Text Box 52">
            <a:extLst>
              <a:ext uri="{FF2B5EF4-FFF2-40B4-BE49-F238E27FC236}">
                <a16:creationId xmlns:a16="http://schemas.microsoft.com/office/drawing/2014/main" id="{15D89A2A-6F85-F8F1-888C-87FB48D080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84732" y="3265588"/>
            <a:ext cx="10080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Co-O</a:t>
            </a:r>
            <a:endParaRPr lang="ru-RU" altLang="ru-RU" sz="20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4" name="Rectangle 53">
            <a:extLst>
              <a:ext uri="{FF2B5EF4-FFF2-40B4-BE49-F238E27FC236}">
                <a16:creationId xmlns:a16="http://schemas.microsoft.com/office/drawing/2014/main" id="{8DF1DCDB-FE0E-EC94-CDA2-F9C6BEB3EC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1707" y="4416526"/>
            <a:ext cx="1039062" cy="288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Co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25" name="Rectangle 54">
            <a:extLst>
              <a:ext uri="{FF2B5EF4-FFF2-40B4-BE49-F238E27FC236}">
                <a16:creationId xmlns:a16="http://schemas.microsoft.com/office/drawing/2014/main" id="{E786C162-8F4B-17BD-DE62-14DB369B1E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11707" y="5497613"/>
            <a:ext cx="1181100" cy="360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l-GR" altLang="ru-RU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-Co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3</a:t>
            </a:r>
            <a:r>
              <a:rPr lang="en-US" altLang="ru-RU" sz="2000" dirty="0">
                <a:solidFill>
                  <a:schemeClr val="tx1"/>
                </a:solidFill>
                <a:latin typeface="Arial" panose="020B0604020202020204" pitchFamily="34" charset="0"/>
              </a:rPr>
              <a:t>O</a:t>
            </a:r>
            <a:r>
              <a:rPr lang="en-US" altLang="ru-RU" sz="2000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5131970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3ACB6-EA28-EEFA-A02E-FCF3CC12A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65DF4254-C6A9-D8F2-9901-662B9DA22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r>
              <a:rPr lang="en-US" baseline="30000" dirty="0"/>
              <a:t>3</a:t>
            </a:r>
            <a:r>
              <a:rPr lang="en-US" dirty="0"/>
              <a:t>: towards AI-ready datasets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0D6E0B3-59DD-2A0F-7467-F8EC4EC4D3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34995" y="6372001"/>
            <a:ext cx="4781263" cy="485999"/>
          </a:xfrm>
        </p:spPr>
        <p:txBody>
          <a:bodyPr/>
          <a:lstStyle/>
          <a:p>
            <a:pPr indent="0">
              <a:buNone/>
            </a:pPr>
            <a:r>
              <a:rPr lang="de-DE" sz="1000" b="0" dirty="0"/>
              <a:t>RDMS: Research Data Management System</a:t>
            </a:r>
          </a:p>
          <a:p>
            <a:pPr indent="0">
              <a:buNone/>
            </a:pPr>
            <a:endParaRPr lang="en-US" b="0" dirty="0"/>
          </a:p>
        </p:txBody>
      </p:sp>
      <p:cxnSp>
        <p:nvCxnSpPr>
          <p:cNvPr id="3" name="Connector: Curved 2">
            <a:extLst>
              <a:ext uri="{FF2B5EF4-FFF2-40B4-BE49-F238E27FC236}">
                <a16:creationId xmlns:a16="http://schemas.microsoft.com/office/drawing/2014/main" id="{5DD17B60-2780-BE49-E6EA-144D2D94CBDE}"/>
              </a:ext>
            </a:extLst>
          </p:cNvPr>
          <p:cNvCxnSpPr>
            <a:cxnSpLocks/>
          </p:cNvCxnSpPr>
          <p:nvPr/>
        </p:nvCxnSpPr>
        <p:spPr>
          <a:xfrm flipH="1">
            <a:off x="10733844" y="3051821"/>
            <a:ext cx="208393" cy="1157396"/>
          </a:xfrm>
          <a:prstGeom prst="curvedConnector4">
            <a:avLst>
              <a:gd name="adj1" fmla="val -109697"/>
              <a:gd name="adj2" fmla="val 56139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F3A6BF1-3D41-47B4-C71A-A71FAA9BFF50}"/>
              </a:ext>
            </a:extLst>
          </p:cNvPr>
          <p:cNvCxnSpPr>
            <a:cxnSpLocks/>
          </p:cNvCxnSpPr>
          <p:nvPr/>
        </p:nvCxnSpPr>
        <p:spPr>
          <a:xfrm>
            <a:off x="8223250" y="2593975"/>
            <a:ext cx="0" cy="343535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0">
            <a:extLst>
              <a:ext uri="{FF2B5EF4-FFF2-40B4-BE49-F238E27FC236}">
                <a16:creationId xmlns:a16="http://schemas.microsoft.com/office/drawing/2014/main" id="{6C7DC4C8-F737-C1D4-2268-052B369362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92210" y="2555675"/>
            <a:ext cx="1468446" cy="7700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62D5AA-982E-D1C4-FE8F-7C541A5C86F3}"/>
              </a:ext>
            </a:extLst>
          </p:cNvPr>
          <p:cNvSpPr txBox="1"/>
          <p:nvPr/>
        </p:nvSpPr>
        <p:spPr>
          <a:xfrm>
            <a:off x="1093595" y="2521822"/>
            <a:ext cx="849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F24C74A-A2E1-FCE0-247B-62C599099ADE}"/>
              </a:ext>
            </a:extLst>
          </p:cNvPr>
          <p:cNvSpPr/>
          <p:nvPr/>
        </p:nvSpPr>
        <p:spPr>
          <a:xfrm>
            <a:off x="2088452" y="2852441"/>
            <a:ext cx="401934" cy="4019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F032E2EA-67CA-7428-85FB-6D37BB630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39" y="3863635"/>
            <a:ext cx="1468446" cy="7700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8F4920A-80FF-7722-6C97-06724BC5FCFD}"/>
              </a:ext>
            </a:extLst>
          </p:cNvPr>
          <p:cNvSpPr txBox="1"/>
          <p:nvPr/>
        </p:nvSpPr>
        <p:spPr>
          <a:xfrm>
            <a:off x="58824" y="3829782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subproject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CFCB9D2-E7CB-F4A0-2F10-77788B08CB49}"/>
              </a:ext>
            </a:extLst>
          </p:cNvPr>
          <p:cNvSpPr/>
          <p:nvPr/>
        </p:nvSpPr>
        <p:spPr>
          <a:xfrm>
            <a:off x="500952" y="4161378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36A08754-C516-8199-9E87-7425355F0210}"/>
              </a:ext>
            </a:extLst>
          </p:cNvPr>
          <p:cNvSpPr/>
          <p:nvPr/>
        </p:nvSpPr>
        <p:spPr>
          <a:xfrm>
            <a:off x="1066381" y="4160401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5B10CE56-DB79-ED86-576E-DD01E07A94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218" y="3865311"/>
            <a:ext cx="1468446" cy="7700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A251C43-F12C-A6DA-DB45-C90A1321B7FC}"/>
              </a:ext>
            </a:extLst>
          </p:cNvPr>
          <p:cNvSpPr txBox="1"/>
          <p:nvPr/>
        </p:nvSpPr>
        <p:spPr>
          <a:xfrm>
            <a:off x="2136603" y="3831458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subproject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BA4D4D5-CB9F-17E1-0E7B-562C50F28370}"/>
              </a:ext>
            </a:extLst>
          </p:cNvPr>
          <p:cNvSpPr/>
          <p:nvPr/>
        </p:nvSpPr>
        <p:spPr>
          <a:xfrm>
            <a:off x="2185031" y="4169404"/>
            <a:ext cx="401934" cy="40193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94B1F66-0C3D-9FB2-43E6-2A070219C69C}"/>
              </a:ext>
            </a:extLst>
          </p:cNvPr>
          <p:cNvSpPr/>
          <p:nvPr/>
        </p:nvSpPr>
        <p:spPr>
          <a:xfrm>
            <a:off x="3156860" y="4162077"/>
            <a:ext cx="401934" cy="40193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742EBEC-06DB-7DE1-8445-8EB30E875F46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825500" y="3325690"/>
            <a:ext cx="1000933" cy="53828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F1A268D7-37C2-CA74-6435-0025E8E74608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1826433" y="3325690"/>
            <a:ext cx="1088217" cy="53828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F6DFCDC7-6E18-E6B2-3B8C-AA6602B84686}"/>
              </a:ext>
            </a:extLst>
          </p:cNvPr>
          <p:cNvSpPr/>
          <p:nvPr/>
        </p:nvSpPr>
        <p:spPr>
          <a:xfrm>
            <a:off x="2673981" y="4169404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32" name="Text Box 10">
            <a:extLst>
              <a:ext uri="{FF2B5EF4-FFF2-40B4-BE49-F238E27FC236}">
                <a16:creationId xmlns:a16="http://schemas.microsoft.com/office/drawing/2014/main" id="{D38C677C-90C6-E4C0-5D8E-6CCF24C211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9" y="5184435"/>
            <a:ext cx="1468446" cy="77001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E4A2733-1A87-4FB1-B65E-8C7C7356BFA5}"/>
              </a:ext>
            </a:extLst>
          </p:cNvPr>
          <p:cNvSpPr txBox="1"/>
          <p:nvPr/>
        </p:nvSpPr>
        <p:spPr>
          <a:xfrm>
            <a:off x="52474" y="5150582"/>
            <a:ext cx="151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subsubproject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DBA829D8-61E7-180B-7175-AB374BE40B9D}"/>
              </a:ext>
            </a:extLst>
          </p:cNvPr>
          <p:cNvSpPr/>
          <p:nvPr/>
        </p:nvSpPr>
        <p:spPr>
          <a:xfrm>
            <a:off x="1034352" y="5469478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1C00AE8-8288-8FD6-E87F-6521270C4E5B}"/>
              </a:ext>
            </a:extLst>
          </p:cNvPr>
          <p:cNvCxnSpPr>
            <a:cxnSpLocks/>
            <a:stCxn id="10" idx="2"/>
          </p:cNvCxnSpPr>
          <p:nvPr/>
        </p:nvCxnSpPr>
        <p:spPr>
          <a:xfrm>
            <a:off x="791662" y="4633650"/>
            <a:ext cx="4296" cy="5635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Box 10">
            <a:extLst>
              <a:ext uri="{FF2B5EF4-FFF2-40B4-BE49-F238E27FC236}">
                <a16:creationId xmlns:a16="http://schemas.microsoft.com/office/drawing/2014/main" id="{6FF3FDEE-D0B5-F3E3-601C-FB41626E1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10" y="2555675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435FCA1-A94D-3911-E13E-8ABF26B3212F}"/>
              </a:ext>
            </a:extLst>
          </p:cNvPr>
          <p:cNvSpPr txBox="1"/>
          <p:nvPr/>
        </p:nvSpPr>
        <p:spPr>
          <a:xfrm>
            <a:off x="5335395" y="2521822"/>
            <a:ext cx="849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project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3FCC5AAD-210D-856D-F520-06ED883C3AB9}"/>
              </a:ext>
            </a:extLst>
          </p:cNvPr>
          <p:cNvSpPr/>
          <p:nvPr/>
        </p:nvSpPr>
        <p:spPr>
          <a:xfrm>
            <a:off x="6292152" y="2865141"/>
            <a:ext cx="401934" cy="4019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9" name="Text Box 10">
            <a:extLst>
              <a:ext uri="{FF2B5EF4-FFF2-40B4-BE49-F238E27FC236}">
                <a16:creationId xmlns:a16="http://schemas.microsoft.com/office/drawing/2014/main" id="{DD535DDB-B293-C9BD-4447-018C67067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689" y="3863635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F540499-E080-C166-B8BE-C9245DBC2D91}"/>
              </a:ext>
            </a:extLst>
          </p:cNvPr>
          <p:cNvSpPr txBox="1"/>
          <p:nvPr/>
        </p:nvSpPr>
        <p:spPr>
          <a:xfrm>
            <a:off x="4345074" y="3829782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subproject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D6C22DD-00A6-1CA7-2071-540FEEB6E7C5}"/>
              </a:ext>
            </a:extLst>
          </p:cNvPr>
          <p:cNvSpPr/>
          <p:nvPr/>
        </p:nvSpPr>
        <p:spPr>
          <a:xfrm>
            <a:off x="4787202" y="4161378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B0A77214-1592-F4C1-1D04-7D06A3995D55}"/>
              </a:ext>
            </a:extLst>
          </p:cNvPr>
          <p:cNvSpPr/>
          <p:nvPr/>
        </p:nvSpPr>
        <p:spPr>
          <a:xfrm>
            <a:off x="5352631" y="4162782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43" name="Text Box 10">
            <a:extLst>
              <a:ext uri="{FF2B5EF4-FFF2-40B4-BE49-F238E27FC236}">
                <a16:creationId xmlns:a16="http://schemas.microsoft.com/office/drawing/2014/main" id="{C5D31BA5-4D68-D792-10E0-2EB7295AC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7018" y="3865311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3B2DE38-50C6-A677-33AD-B846BED868AB}"/>
              </a:ext>
            </a:extLst>
          </p:cNvPr>
          <p:cNvSpPr txBox="1"/>
          <p:nvPr/>
        </p:nvSpPr>
        <p:spPr>
          <a:xfrm>
            <a:off x="6378403" y="3831458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subproject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CFE6935-DBE5-8943-4054-1F755232CE26}"/>
              </a:ext>
            </a:extLst>
          </p:cNvPr>
          <p:cNvSpPr/>
          <p:nvPr/>
        </p:nvSpPr>
        <p:spPr>
          <a:xfrm>
            <a:off x="6426831" y="4164642"/>
            <a:ext cx="401934" cy="40193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B75A5A39-4EC0-3F66-3E60-D0162704A0C2}"/>
              </a:ext>
            </a:extLst>
          </p:cNvPr>
          <p:cNvSpPr/>
          <p:nvPr/>
        </p:nvSpPr>
        <p:spPr>
          <a:xfrm>
            <a:off x="7398660" y="4162077"/>
            <a:ext cx="401934" cy="40193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52633AF-24E3-58F1-C77E-2286B0B908D8}"/>
              </a:ext>
            </a:extLst>
          </p:cNvPr>
          <p:cNvCxnSpPr>
            <a:cxnSpLocks/>
            <a:stCxn id="36" idx="2"/>
          </p:cNvCxnSpPr>
          <p:nvPr/>
        </p:nvCxnSpPr>
        <p:spPr>
          <a:xfrm flipH="1">
            <a:off x="5086350" y="3325690"/>
            <a:ext cx="981883" cy="531935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A785F83E-5EEA-5FF3-81D8-E0CC70AC55D6}"/>
              </a:ext>
            </a:extLst>
          </p:cNvPr>
          <p:cNvCxnSpPr>
            <a:cxnSpLocks/>
            <a:stCxn id="36" idx="2"/>
          </p:cNvCxnSpPr>
          <p:nvPr/>
        </p:nvCxnSpPr>
        <p:spPr>
          <a:xfrm>
            <a:off x="6068233" y="3325690"/>
            <a:ext cx="1094567" cy="531935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Oval 48">
            <a:extLst>
              <a:ext uri="{FF2B5EF4-FFF2-40B4-BE49-F238E27FC236}">
                <a16:creationId xmlns:a16="http://schemas.microsoft.com/office/drawing/2014/main" id="{988282D2-6EF6-C5D4-A369-BA5B88953A69}"/>
              </a:ext>
            </a:extLst>
          </p:cNvPr>
          <p:cNvSpPr/>
          <p:nvPr/>
        </p:nvSpPr>
        <p:spPr>
          <a:xfrm>
            <a:off x="6915781" y="4169404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50" name="Text Box 10">
            <a:extLst>
              <a:ext uri="{FF2B5EF4-FFF2-40B4-BE49-F238E27FC236}">
                <a16:creationId xmlns:a16="http://schemas.microsoft.com/office/drawing/2014/main" id="{9C3B3933-A92A-2247-3904-38CC49F87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7339" y="5184435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14D2199-D45E-0435-0D8D-1241E205C8FA}"/>
              </a:ext>
            </a:extLst>
          </p:cNvPr>
          <p:cNvSpPr txBox="1"/>
          <p:nvPr/>
        </p:nvSpPr>
        <p:spPr>
          <a:xfrm>
            <a:off x="4338724" y="5150582"/>
            <a:ext cx="151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subsubproject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BF2B001-B34D-178E-044A-86FC9A153D2B}"/>
              </a:ext>
            </a:extLst>
          </p:cNvPr>
          <p:cNvSpPr/>
          <p:nvPr/>
        </p:nvSpPr>
        <p:spPr>
          <a:xfrm>
            <a:off x="5320602" y="5469478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7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7A1BDFEB-CE6D-5B54-1907-99B12C90C52A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5077912" y="4633650"/>
            <a:ext cx="4296" cy="563577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nector: Curved 53">
            <a:extLst>
              <a:ext uri="{FF2B5EF4-FFF2-40B4-BE49-F238E27FC236}">
                <a16:creationId xmlns:a16="http://schemas.microsoft.com/office/drawing/2014/main" id="{1925EC5D-2992-EB0B-4901-9CC58E14E04E}"/>
              </a:ext>
            </a:extLst>
          </p:cNvPr>
          <p:cNvCxnSpPr>
            <a:cxnSpLocks/>
            <a:stCxn id="41" idx="4"/>
            <a:endCxn id="52" idx="2"/>
          </p:cNvCxnSpPr>
          <p:nvPr/>
        </p:nvCxnSpPr>
        <p:spPr>
          <a:xfrm rot="16200000" flipH="1">
            <a:off x="4600819" y="4950661"/>
            <a:ext cx="1107133" cy="33243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Connector: Curved 54">
            <a:extLst>
              <a:ext uri="{FF2B5EF4-FFF2-40B4-BE49-F238E27FC236}">
                <a16:creationId xmlns:a16="http://schemas.microsoft.com/office/drawing/2014/main" id="{8B950149-9AA0-193D-1C79-B27CB7B67326}"/>
              </a:ext>
            </a:extLst>
          </p:cNvPr>
          <p:cNvCxnSpPr>
            <a:cxnSpLocks/>
            <a:stCxn id="38" idx="2"/>
            <a:endCxn id="41" idx="0"/>
          </p:cNvCxnSpPr>
          <p:nvPr/>
        </p:nvCxnSpPr>
        <p:spPr>
          <a:xfrm rot="10800000" flipV="1">
            <a:off x="4988170" y="3066108"/>
            <a:ext cx="1303983" cy="1095270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nector: Curved 55">
            <a:extLst>
              <a:ext uri="{FF2B5EF4-FFF2-40B4-BE49-F238E27FC236}">
                <a16:creationId xmlns:a16="http://schemas.microsoft.com/office/drawing/2014/main" id="{BB04831F-6908-DD9A-2CD0-94BE50AE0C37}"/>
              </a:ext>
            </a:extLst>
          </p:cNvPr>
          <p:cNvCxnSpPr>
            <a:cxnSpLocks/>
            <a:stCxn id="49" idx="4"/>
            <a:endCxn id="46" idx="4"/>
          </p:cNvCxnSpPr>
          <p:nvPr/>
        </p:nvCxnSpPr>
        <p:spPr>
          <a:xfrm rot="5400000" flipH="1" flipV="1">
            <a:off x="7354523" y="4326235"/>
            <a:ext cx="7327" cy="482879"/>
          </a:xfrm>
          <a:prstGeom prst="curvedConnector3">
            <a:avLst>
              <a:gd name="adj1" fmla="val -3119967"/>
            </a:avLst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ctor: Curved 56">
            <a:extLst>
              <a:ext uri="{FF2B5EF4-FFF2-40B4-BE49-F238E27FC236}">
                <a16:creationId xmlns:a16="http://schemas.microsoft.com/office/drawing/2014/main" id="{A4713878-7623-463F-3F4A-0A778CB3DBB3}"/>
              </a:ext>
            </a:extLst>
          </p:cNvPr>
          <p:cNvCxnSpPr>
            <a:cxnSpLocks/>
            <a:stCxn id="38" idx="2"/>
            <a:endCxn id="42" idx="0"/>
          </p:cNvCxnSpPr>
          <p:nvPr/>
        </p:nvCxnSpPr>
        <p:spPr>
          <a:xfrm rot="10800000" flipV="1">
            <a:off x="5553598" y="3066108"/>
            <a:ext cx="738554" cy="1096674"/>
          </a:xfrm>
          <a:prstGeom prst="curvedConnector2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or: Curved 57">
            <a:extLst>
              <a:ext uri="{FF2B5EF4-FFF2-40B4-BE49-F238E27FC236}">
                <a16:creationId xmlns:a16="http://schemas.microsoft.com/office/drawing/2014/main" id="{A1213B28-3B5E-8E71-EF09-C20599E8F3B6}"/>
              </a:ext>
            </a:extLst>
          </p:cNvPr>
          <p:cNvCxnSpPr>
            <a:cxnSpLocks/>
            <a:stCxn id="42" idx="6"/>
            <a:endCxn id="45" idx="2"/>
          </p:cNvCxnSpPr>
          <p:nvPr/>
        </p:nvCxnSpPr>
        <p:spPr>
          <a:xfrm>
            <a:off x="5754565" y="4363749"/>
            <a:ext cx="672266" cy="1860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nector: Curved 58">
            <a:extLst>
              <a:ext uri="{FF2B5EF4-FFF2-40B4-BE49-F238E27FC236}">
                <a16:creationId xmlns:a16="http://schemas.microsoft.com/office/drawing/2014/main" id="{1AB8840B-147F-D925-6A43-CDCFD51EDC26}"/>
              </a:ext>
            </a:extLst>
          </p:cNvPr>
          <p:cNvCxnSpPr>
            <a:cxnSpLocks/>
            <a:stCxn id="42" idx="4"/>
            <a:endCxn id="49" idx="4"/>
          </p:cNvCxnSpPr>
          <p:nvPr/>
        </p:nvCxnSpPr>
        <p:spPr>
          <a:xfrm rot="16200000" flipH="1">
            <a:off x="6331862" y="3786452"/>
            <a:ext cx="6622" cy="1563150"/>
          </a:xfrm>
          <a:prstGeom prst="curvedConnector3">
            <a:avLst>
              <a:gd name="adj1" fmla="val 3552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ctor: Curved 59">
            <a:extLst>
              <a:ext uri="{FF2B5EF4-FFF2-40B4-BE49-F238E27FC236}">
                <a16:creationId xmlns:a16="http://schemas.microsoft.com/office/drawing/2014/main" id="{0ADCAD2B-3907-E482-4FA6-A2EFAE1235E7}"/>
              </a:ext>
            </a:extLst>
          </p:cNvPr>
          <p:cNvCxnSpPr>
            <a:cxnSpLocks/>
            <a:stCxn id="45" idx="0"/>
            <a:endCxn id="49" idx="0"/>
          </p:cNvCxnSpPr>
          <p:nvPr/>
        </p:nvCxnSpPr>
        <p:spPr>
          <a:xfrm rot="16200000" flipH="1">
            <a:off x="6869892" y="3922548"/>
            <a:ext cx="4762" cy="488950"/>
          </a:xfrm>
          <a:prstGeom prst="curvedConnector3">
            <a:avLst>
              <a:gd name="adj1" fmla="val -4800504"/>
            </a:avLst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ctor: Curved 60">
            <a:extLst>
              <a:ext uri="{FF2B5EF4-FFF2-40B4-BE49-F238E27FC236}">
                <a16:creationId xmlns:a16="http://schemas.microsoft.com/office/drawing/2014/main" id="{D183C83D-8BFA-ABD8-B595-D8CA024BB64C}"/>
              </a:ext>
            </a:extLst>
          </p:cNvPr>
          <p:cNvCxnSpPr>
            <a:cxnSpLocks/>
            <a:stCxn id="41" idx="4"/>
            <a:endCxn id="42" idx="4"/>
          </p:cNvCxnSpPr>
          <p:nvPr/>
        </p:nvCxnSpPr>
        <p:spPr>
          <a:xfrm rot="16200000" flipH="1">
            <a:off x="5270181" y="4281299"/>
            <a:ext cx="1404" cy="565429"/>
          </a:xfrm>
          <a:prstGeom prst="curvedConnector3">
            <a:avLst>
              <a:gd name="adj1" fmla="val 16382051"/>
            </a:avLst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Box 10">
            <a:extLst>
              <a:ext uri="{FF2B5EF4-FFF2-40B4-BE49-F238E27FC236}">
                <a16:creationId xmlns:a16="http://schemas.microsoft.com/office/drawing/2014/main" id="{925FECB5-62E4-C674-870B-8F8C774A7F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75810" y="2555675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88A709C-D807-AC88-036F-3085E2AF8056}"/>
              </a:ext>
            </a:extLst>
          </p:cNvPr>
          <p:cNvSpPr txBox="1"/>
          <p:nvPr/>
        </p:nvSpPr>
        <p:spPr>
          <a:xfrm>
            <a:off x="9577195" y="2521822"/>
            <a:ext cx="849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project</a:t>
            </a:r>
          </a:p>
        </p:txBody>
      </p:sp>
      <p:sp>
        <p:nvSpPr>
          <p:cNvPr id="1024" name="Oval 1023">
            <a:extLst>
              <a:ext uri="{FF2B5EF4-FFF2-40B4-BE49-F238E27FC236}">
                <a16:creationId xmlns:a16="http://schemas.microsoft.com/office/drawing/2014/main" id="{A0A396FF-0431-B2FB-088B-FA00A5A13296}"/>
              </a:ext>
            </a:extLst>
          </p:cNvPr>
          <p:cNvSpPr/>
          <p:nvPr/>
        </p:nvSpPr>
        <p:spPr>
          <a:xfrm>
            <a:off x="10533952" y="2865141"/>
            <a:ext cx="401934" cy="4019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025" name="Text Box 10">
            <a:extLst>
              <a:ext uri="{FF2B5EF4-FFF2-40B4-BE49-F238E27FC236}">
                <a16:creationId xmlns:a16="http://schemas.microsoft.com/office/drawing/2014/main" id="{EE2019A8-9C7B-9D29-3332-D5CC58EAA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5489" y="3863635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27" name="TextBox 1026">
            <a:extLst>
              <a:ext uri="{FF2B5EF4-FFF2-40B4-BE49-F238E27FC236}">
                <a16:creationId xmlns:a16="http://schemas.microsoft.com/office/drawing/2014/main" id="{3321F46F-2481-6402-F3AB-05F244D7EB19}"/>
              </a:ext>
            </a:extLst>
          </p:cNvPr>
          <p:cNvSpPr txBox="1"/>
          <p:nvPr/>
        </p:nvSpPr>
        <p:spPr>
          <a:xfrm>
            <a:off x="8586874" y="3829782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subproject</a:t>
            </a:r>
          </a:p>
        </p:txBody>
      </p:sp>
      <p:sp>
        <p:nvSpPr>
          <p:cNvPr id="1028" name="Oval 1027">
            <a:extLst>
              <a:ext uri="{FF2B5EF4-FFF2-40B4-BE49-F238E27FC236}">
                <a16:creationId xmlns:a16="http://schemas.microsoft.com/office/drawing/2014/main" id="{E9E5E80C-999E-8AEB-D6E4-FF96661DADCD}"/>
              </a:ext>
            </a:extLst>
          </p:cNvPr>
          <p:cNvSpPr/>
          <p:nvPr/>
        </p:nvSpPr>
        <p:spPr>
          <a:xfrm>
            <a:off x="9029002" y="4161378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2</a:t>
            </a:r>
          </a:p>
        </p:txBody>
      </p:sp>
      <p:sp>
        <p:nvSpPr>
          <p:cNvPr id="1029" name="Oval 1028">
            <a:extLst>
              <a:ext uri="{FF2B5EF4-FFF2-40B4-BE49-F238E27FC236}">
                <a16:creationId xmlns:a16="http://schemas.microsoft.com/office/drawing/2014/main" id="{FB5A64DF-68C7-CDA6-D9DA-6CBEE2FAF985}"/>
              </a:ext>
            </a:extLst>
          </p:cNvPr>
          <p:cNvSpPr/>
          <p:nvPr/>
        </p:nvSpPr>
        <p:spPr>
          <a:xfrm>
            <a:off x="9594431" y="4160401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3</a:t>
            </a:r>
          </a:p>
        </p:txBody>
      </p:sp>
      <p:sp>
        <p:nvSpPr>
          <p:cNvPr id="1030" name="Text Box 10">
            <a:extLst>
              <a:ext uri="{FF2B5EF4-FFF2-40B4-BE49-F238E27FC236}">
                <a16:creationId xmlns:a16="http://schemas.microsoft.com/office/drawing/2014/main" id="{557BCA7D-470B-7052-B8FB-FBB53A2507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18818" y="3865311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31" name="TextBox 1030">
            <a:extLst>
              <a:ext uri="{FF2B5EF4-FFF2-40B4-BE49-F238E27FC236}">
                <a16:creationId xmlns:a16="http://schemas.microsoft.com/office/drawing/2014/main" id="{69E5B58F-B505-FA82-7243-A6093E5B20A4}"/>
              </a:ext>
            </a:extLst>
          </p:cNvPr>
          <p:cNvSpPr txBox="1"/>
          <p:nvPr/>
        </p:nvSpPr>
        <p:spPr>
          <a:xfrm>
            <a:off x="10620203" y="3831458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subproject</a:t>
            </a:r>
          </a:p>
        </p:txBody>
      </p:sp>
      <p:sp>
        <p:nvSpPr>
          <p:cNvPr id="1032" name="Oval 1031">
            <a:extLst>
              <a:ext uri="{FF2B5EF4-FFF2-40B4-BE49-F238E27FC236}">
                <a16:creationId xmlns:a16="http://schemas.microsoft.com/office/drawing/2014/main" id="{1A7DA756-CFC8-A877-413D-545104964544}"/>
              </a:ext>
            </a:extLst>
          </p:cNvPr>
          <p:cNvSpPr/>
          <p:nvPr/>
        </p:nvSpPr>
        <p:spPr>
          <a:xfrm>
            <a:off x="10668631" y="4156704"/>
            <a:ext cx="401934" cy="40193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33" name="Oval 1032">
            <a:extLst>
              <a:ext uri="{FF2B5EF4-FFF2-40B4-BE49-F238E27FC236}">
                <a16:creationId xmlns:a16="http://schemas.microsoft.com/office/drawing/2014/main" id="{6A3C86D7-26AA-2DA0-B7CA-527261687399}"/>
              </a:ext>
            </a:extLst>
          </p:cNvPr>
          <p:cNvSpPr/>
          <p:nvPr/>
        </p:nvSpPr>
        <p:spPr>
          <a:xfrm>
            <a:off x="11640460" y="4162077"/>
            <a:ext cx="401934" cy="401934"/>
          </a:xfrm>
          <a:prstGeom prst="ellipse">
            <a:avLst/>
          </a:prstGeom>
          <a:solidFill>
            <a:schemeClr val="accent6">
              <a:lumMod val="60000"/>
              <a:lumOff val="4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6</a:t>
            </a:r>
          </a:p>
        </p:txBody>
      </p:sp>
      <p:cxnSp>
        <p:nvCxnSpPr>
          <p:cNvPr id="1034" name="Straight Arrow Connector 1033">
            <a:extLst>
              <a:ext uri="{FF2B5EF4-FFF2-40B4-BE49-F238E27FC236}">
                <a16:creationId xmlns:a16="http://schemas.microsoft.com/office/drawing/2014/main" id="{CF7F5CCF-0101-6FF6-6DED-9D0FC0387156}"/>
              </a:ext>
            </a:extLst>
          </p:cNvPr>
          <p:cNvCxnSpPr>
            <a:cxnSpLocks/>
            <a:stCxn id="62" idx="2"/>
          </p:cNvCxnSpPr>
          <p:nvPr/>
        </p:nvCxnSpPr>
        <p:spPr>
          <a:xfrm flipH="1">
            <a:off x="9328150" y="3325690"/>
            <a:ext cx="981883" cy="531935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Arrow Connector 1034">
            <a:extLst>
              <a:ext uri="{FF2B5EF4-FFF2-40B4-BE49-F238E27FC236}">
                <a16:creationId xmlns:a16="http://schemas.microsoft.com/office/drawing/2014/main" id="{281562B2-A493-3846-4D77-ADAB96A3FA05}"/>
              </a:ext>
            </a:extLst>
          </p:cNvPr>
          <p:cNvCxnSpPr>
            <a:cxnSpLocks/>
            <a:stCxn id="62" idx="2"/>
          </p:cNvCxnSpPr>
          <p:nvPr/>
        </p:nvCxnSpPr>
        <p:spPr>
          <a:xfrm>
            <a:off x="10310033" y="3325690"/>
            <a:ext cx="1094567" cy="531935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6" name="Oval 1035">
            <a:extLst>
              <a:ext uri="{FF2B5EF4-FFF2-40B4-BE49-F238E27FC236}">
                <a16:creationId xmlns:a16="http://schemas.microsoft.com/office/drawing/2014/main" id="{F612ADC7-5DC2-B70C-C439-6AA83EBD181A}"/>
              </a:ext>
            </a:extLst>
          </p:cNvPr>
          <p:cNvSpPr/>
          <p:nvPr/>
        </p:nvSpPr>
        <p:spPr>
          <a:xfrm>
            <a:off x="11157581" y="4169404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5</a:t>
            </a:r>
          </a:p>
        </p:txBody>
      </p:sp>
      <p:sp>
        <p:nvSpPr>
          <p:cNvPr id="1037" name="Text Box 10">
            <a:extLst>
              <a:ext uri="{FF2B5EF4-FFF2-40B4-BE49-F238E27FC236}">
                <a16:creationId xmlns:a16="http://schemas.microsoft.com/office/drawing/2014/main" id="{A4A8B03F-6588-4709-B3C9-8096D2B22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9139" y="5184435"/>
            <a:ext cx="1468446" cy="770015"/>
          </a:xfrm>
          <a:prstGeom prst="rect">
            <a:avLst/>
          </a:prstGeom>
          <a:noFill/>
          <a:ln w="12700">
            <a:solidFill>
              <a:schemeClr val="bg2">
                <a:lumMod val="90000"/>
              </a:schemeClr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1038" name="TextBox 1037">
            <a:extLst>
              <a:ext uri="{FF2B5EF4-FFF2-40B4-BE49-F238E27FC236}">
                <a16:creationId xmlns:a16="http://schemas.microsoft.com/office/drawing/2014/main" id="{2C4CC0E3-B2CF-CDA1-F858-06C7851F01AD}"/>
              </a:ext>
            </a:extLst>
          </p:cNvPr>
          <p:cNvSpPr txBox="1"/>
          <p:nvPr/>
        </p:nvSpPr>
        <p:spPr>
          <a:xfrm>
            <a:off x="8580524" y="5150582"/>
            <a:ext cx="151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90000"/>
                  </a:schemeClr>
                </a:solidFill>
              </a:rPr>
              <a:t>subsubproject</a:t>
            </a:r>
          </a:p>
        </p:txBody>
      </p:sp>
      <p:sp>
        <p:nvSpPr>
          <p:cNvPr id="1039" name="Oval 1038">
            <a:extLst>
              <a:ext uri="{FF2B5EF4-FFF2-40B4-BE49-F238E27FC236}">
                <a16:creationId xmlns:a16="http://schemas.microsoft.com/office/drawing/2014/main" id="{BCE84A3F-D41E-1546-EE57-F42FB5240D26}"/>
              </a:ext>
            </a:extLst>
          </p:cNvPr>
          <p:cNvSpPr/>
          <p:nvPr/>
        </p:nvSpPr>
        <p:spPr>
          <a:xfrm>
            <a:off x="9562402" y="5469478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  <a:alpha val="30000"/>
            </a:schemeClr>
          </a:solidFill>
          <a:ln>
            <a:solidFill>
              <a:schemeClr val="tx1">
                <a:alpha val="3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7</a:t>
            </a:r>
          </a:p>
        </p:txBody>
      </p:sp>
      <p:cxnSp>
        <p:nvCxnSpPr>
          <p:cNvPr id="1040" name="Straight Arrow Connector 1039">
            <a:extLst>
              <a:ext uri="{FF2B5EF4-FFF2-40B4-BE49-F238E27FC236}">
                <a16:creationId xmlns:a16="http://schemas.microsoft.com/office/drawing/2014/main" id="{D175FE8F-983A-3F1B-4472-F683EA7361B1}"/>
              </a:ext>
            </a:extLst>
          </p:cNvPr>
          <p:cNvCxnSpPr>
            <a:cxnSpLocks/>
            <a:stCxn id="1025" idx="2"/>
          </p:cNvCxnSpPr>
          <p:nvPr/>
        </p:nvCxnSpPr>
        <p:spPr>
          <a:xfrm>
            <a:off x="9319712" y="4633650"/>
            <a:ext cx="4296" cy="563577"/>
          </a:xfrm>
          <a:prstGeom prst="straightConnector1">
            <a:avLst/>
          </a:prstGeom>
          <a:ln w="127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Connector: Curved 1040">
            <a:extLst>
              <a:ext uri="{FF2B5EF4-FFF2-40B4-BE49-F238E27FC236}">
                <a16:creationId xmlns:a16="http://schemas.microsoft.com/office/drawing/2014/main" id="{94B2BBDA-94C8-C201-D7FC-2FB3761E2775}"/>
              </a:ext>
            </a:extLst>
          </p:cNvPr>
          <p:cNvCxnSpPr>
            <a:cxnSpLocks/>
            <a:stCxn id="1028" idx="4"/>
            <a:endCxn id="1039" idx="2"/>
          </p:cNvCxnSpPr>
          <p:nvPr/>
        </p:nvCxnSpPr>
        <p:spPr>
          <a:xfrm rot="16200000" flipH="1">
            <a:off x="8842619" y="4950661"/>
            <a:ext cx="1107133" cy="332433"/>
          </a:xfrm>
          <a:prstGeom prst="curvedConnector2">
            <a:avLst/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2" name="Connector: Curved 1041">
            <a:extLst>
              <a:ext uri="{FF2B5EF4-FFF2-40B4-BE49-F238E27FC236}">
                <a16:creationId xmlns:a16="http://schemas.microsoft.com/office/drawing/2014/main" id="{66560CDB-2CF4-357B-6EC6-F6104099010F}"/>
              </a:ext>
            </a:extLst>
          </p:cNvPr>
          <p:cNvCxnSpPr>
            <a:cxnSpLocks/>
            <a:stCxn id="1024" idx="2"/>
            <a:endCxn id="1028" idx="0"/>
          </p:cNvCxnSpPr>
          <p:nvPr/>
        </p:nvCxnSpPr>
        <p:spPr>
          <a:xfrm rot="10800000" flipV="1">
            <a:off x="9229970" y="3066108"/>
            <a:ext cx="1303983" cy="1095270"/>
          </a:xfrm>
          <a:prstGeom prst="curvedConnector2">
            <a:avLst/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Connector: Curved 1042">
            <a:extLst>
              <a:ext uri="{FF2B5EF4-FFF2-40B4-BE49-F238E27FC236}">
                <a16:creationId xmlns:a16="http://schemas.microsoft.com/office/drawing/2014/main" id="{655265B0-9F9F-CC98-8767-40542CE02B4E}"/>
              </a:ext>
            </a:extLst>
          </p:cNvPr>
          <p:cNvCxnSpPr>
            <a:cxnSpLocks/>
            <a:stCxn id="1036" idx="4"/>
            <a:endCxn id="1033" idx="4"/>
          </p:cNvCxnSpPr>
          <p:nvPr/>
        </p:nvCxnSpPr>
        <p:spPr>
          <a:xfrm rot="5400000" flipH="1" flipV="1">
            <a:off x="11596323" y="4326235"/>
            <a:ext cx="7327" cy="482879"/>
          </a:xfrm>
          <a:prstGeom prst="curvedConnector3">
            <a:avLst>
              <a:gd name="adj1" fmla="val -3119967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4" name="Connector: Curved 1043">
            <a:extLst>
              <a:ext uri="{FF2B5EF4-FFF2-40B4-BE49-F238E27FC236}">
                <a16:creationId xmlns:a16="http://schemas.microsoft.com/office/drawing/2014/main" id="{ECB063C5-BC81-882F-FD1D-D1F71D3E8535}"/>
              </a:ext>
            </a:extLst>
          </p:cNvPr>
          <p:cNvCxnSpPr>
            <a:cxnSpLocks/>
            <a:stCxn id="1024" idx="2"/>
            <a:endCxn id="1029" idx="0"/>
          </p:cNvCxnSpPr>
          <p:nvPr/>
        </p:nvCxnSpPr>
        <p:spPr>
          <a:xfrm rot="10800000" flipV="1">
            <a:off x="9795398" y="3066107"/>
            <a:ext cx="738554" cy="1094293"/>
          </a:xfrm>
          <a:prstGeom prst="curvedConnector2">
            <a:avLst/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5" name="Connector: Curved 1044">
            <a:extLst>
              <a:ext uri="{FF2B5EF4-FFF2-40B4-BE49-F238E27FC236}">
                <a16:creationId xmlns:a16="http://schemas.microsoft.com/office/drawing/2014/main" id="{72311541-271F-800D-7C0E-312042300304}"/>
              </a:ext>
            </a:extLst>
          </p:cNvPr>
          <p:cNvCxnSpPr>
            <a:cxnSpLocks/>
            <a:stCxn id="1029" idx="6"/>
            <a:endCxn id="1032" idx="2"/>
          </p:cNvCxnSpPr>
          <p:nvPr/>
        </p:nvCxnSpPr>
        <p:spPr>
          <a:xfrm flipV="1">
            <a:off x="9996365" y="4357671"/>
            <a:ext cx="672266" cy="3697"/>
          </a:xfrm>
          <a:prstGeom prst="curvedConnector3">
            <a:avLst>
              <a:gd name="adj1" fmla="val 50000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6" name="Connector: Curved 1045">
            <a:extLst>
              <a:ext uri="{FF2B5EF4-FFF2-40B4-BE49-F238E27FC236}">
                <a16:creationId xmlns:a16="http://schemas.microsoft.com/office/drawing/2014/main" id="{378349F3-5C36-EFCF-3D4A-A01080D6E412}"/>
              </a:ext>
            </a:extLst>
          </p:cNvPr>
          <p:cNvCxnSpPr>
            <a:cxnSpLocks/>
            <a:stCxn id="1029" idx="4"/>
            <a:endCxn id="1036" idx="4"/>
          </p:cNvCxnSpPr>
          <p:nvPr/>
        </p:nvCxnSpPr>
        <p:spPr>
          <a:xfrm rot="16200000" flipH="1">
            <a:off x="10572472" y="3785261"/>
            <a:ext cx="9003" cy="1563150"/>
          </a:xfrm>
          <a:prstGeom prst="curvedConnector3">
            <a:avLst>
              <a:gd name="adj1" fmla="val 2639154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7" name="Connector: Curved 1046">
            <a:extLst>
              <a:ext uri="{FF2B5EF4-FFF2-40B4-BE49-F238E27FC236}">
                <a16:creationId xmlns:a16="http://schemas.microsoft.com/office/drawing/2014/main" id="{4FF32DF6-A205-E3FA-7C79-B40A81E6C85D}"/>
              </a:ext>
            </a:extLst>
          </p:cNvPr>
          <p:cNvCxnSpPr>
            <a:cxnSpLocks/>
            <a:stCxn id="1032" idx="0"/>
            <a:endCxn id="1036" idx="0"/>
          </p:cNvCxnSpPr>
          <p:nvPr/>
        </p:nvCxnSpPr>
        <p:spPr>
          <a:xfrm rot="16200000" flipH="1">
            <a:off x="11107723" y="3918579"/>
            <a:ext cx="12700" cy="488950"/>
          </a:xfrm>
          <a:prstGeom prst="curvedConnector3">
            <a:avLst>
              <a:gd name="adj1" fmla="val -1800000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8" name="Connector: Curved 1047">
            <a:extLst>
              <a:ext uri="{FF2B5EF4-FFF2-40B4-BE49-F238E27FC236}">
                <a16:creationId xmlns:a16="http://schemas.microsoft.com/office/drawing/2014/main" id="{F3D56768-870F-2EFA-7CC2-72BFC1039820}"/>
              </a:ext>
            </a:extLst>
          </p:cNvPr>
          <p:cNvCxnSpPr>
            <a:cxnSpLocks/>
            <a:stCxn id="1028" idx="4"/>
            <a:endCxn id="1029" idx="4"/>
          </p:cNvCxnSpPr>
          <p:nvPr/>
        </p:nvCxnSpPr>
        <p:spPr>
          <a:xfrm rot="5400000" flipH="1" flipV="1">
            <a:off x="9512194" y="4280109"/>
            <a:ext cx="977" cy="565429"/>
          </a:xfrm>
          <a:prstGeom prst="curvedConnector3">
            <a:avLst>
              <a:gd name="adj1" fmla="val -23398158"/>
            </a:avLst>
          </a:prstGeom>
          <a:ln w="25400">
            <a:solidFill>
              <a:schemeClr val="bg2">
                <a:lumMod val="9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49" name="Picture 4" descr="Key Value Stores Icons - Free SVG &amp; PNG Key Value Stores Images - Noun  Project">
            <a:extLst>
              <a:ext uri="{FF2B5EF4-FFF2-40B4-BE49-F238E27FC236}">
                <a16:creationId xmlns:a16="http://schemas.microsoft.com/office/drawing/2014/main" id="{0947FDD6-3B5C-C772-F61C-C5AB5A43D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7908" y="2788312"/>
            <a:ext cx="535913" cy="535913"/>
          </a:xfrm>
          <a:custGeom>
            <a:avLst/>
            <a:gdLst>
              <a:gd name="csX0" fmla="*/ 0 w 535913"/>
              <a:gd name="csY0" fmla="*/ 0 h 535913"/>
              <a:gd name="csX1" fmla="*/ 535913 w 535913"/>
              <a:gd name="csY1" fmla="*/ 0 h 535913"/>
              <a:gd name="csX2" fmla="*/ 535913 w 535913"/>
              <a:gd name="csY2" fmla="*/ 535913 h 535913"/>
              <a:gd name="csX3" fmla="*/ 0 w 535913"/>
              <a:gd name="csY3" fmla="*/ 535913 h 535913"/>
              <a:gd name="csX4" fmla="*/ 0 w 535913"/>
              <a:gd name="csY4" fmla="*/ 0 h 535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35913" h="535913" extrusionOk="0">
                <a:moveTo>
                  <a:pt x="0" y="0"/>
                </a:moveTo>
                <a:cubicBezTo>
                  <a:pt x="109712" y="-52941"/>
                  <a:pt x="357834" y="11364"/>
                  <a:pt x="535913" y="0"/>
                </a:cubicBezTo>
                <a:cubicBezTo>
                  <a:pt x="582536" y="226922"/>
                  <a:pt x="489034" y="325182"/>
                  <a:pt x="535913" y="535913"/>
                </a:cubicBezTo>
                <a:cubicBezTo>
                  <a:pt x="303563" y="557045"/>
                  <a:pt x="247885" y="514904"/>
                  <a:pt x="0" y="535913"/>
                </a:cubicBezTo>
                <a:cubicBezTo>
                  <a:pt x="-26769" y="375576"/>
                  <a:pt x="39661" y="262114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01143149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0" name="Picture 2" descr="Data Table Icon Images – Browse 77,041 Stock Photos, Vectors, and Video |  Adobe Stock">
            <a:extLst>
              <a:ext uri="{FF2B5EF4-FFF2-40B4-BE49-F238E27FC236}">
                <a16:creationId xmlns:a16="http://schemas.microsoft.com/office/drawing/2014/main" id="{8FFD5872-8EC6-9B4B-1179-B93A70A42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1946" y="5114924"/>
            <a:ext cx="1076304" cy="778051"/>
          </a:xfrm>
          <a:custGeom>
            <a:avLst/>
            <a:gdLst>
              <a:gd name="csX0" fmla="*/ 0 w 1076304"/>
              <a:gd name="csY0" fmla="*/ 0 h 778051"/>
              <a:gd name="csX1" fmla="*/ 527389 w 1076304"/>
              <a:gd name="csY1" fmla="*/ 0 h 778051"/>
              <a:gd name="csX2" fmla="*/ 1076304 w 1076304"/>
              <a:gd name="csY2" fmla="*/ 0 h 778051"/>
              <a:gd name="csX3" fmla="*/ 1076304 w 1076304"/>
              <a:gd name="csY3" fmla="*/ 404587 h 778051"/>
              <a:gd name="csX4" fmla="*/ 1076304 w 1076304"/>
              <a:gd name="csY4" fmla="*/ 778051 h 778051"/>
              <a:gd name="csX5" fmla="*/ 559678 w 1076304"/>
              <a:gd name="csY5" fmla="*/ 778051 h 778051"/>
              <a:gd name="csX6" fmla="*/ 0 w 1076304"/>
              <a:gd name="csY6" fmla="*/ 778051 h 778051"/>
              <a:gd name="csX7" fmla="*/ 0 w 1076304"/>
              <a:gd name="csY7" fmla="*/ 404587 h 778051"/>
              <a:gd name="csX8" fmla="*/ 0 w 1076304"/>
              <a:gd name="csY8" fmla="*/ 0 h 7780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76304" h="778051" extrusionOk="0">
                <a:moveTo>
                  <a:pt x="0" y="0"/>
                </a:moveTo>
                <a:cubicBezTo>
                  <a:pt x="149341" y="-13951"/>
                  <a:pt x="359071" y="36098"/>
                  <a:pt x="527389" y="0"/>
                </a:cubicBezTo>
                <a:cubicBezTo>
                  <a:pt x="695707" y="-36098"/>
                  <a:pt x="867696" y="21213"/>
                  <a:pt x="1076304" y="0"/>
                </a:cubicBezTo>
                <a:cubicBezTo>
                  <a:pt x="1102501" y="109709"/>
                  <a:pt x="1029814" y="245468"/>
                  <a:pt x="1076304" y="404587"/>
                </a:cubicBezTo>
                <a:cubicBezTo>
                  <a:pt x="1122794" y="563706"/>
                  <a:pt x="1048131" y="614949"/>
                  <a:pt x="1076304" y="778051"/>
                </a:cubicBezTo>
                <a:cubicBezTo>
                  <a:pt x="898272" y="787347"/>
                  <a:pt x="691254" y="744149"/>
                  <a:pt x="559678" y="778051"/>
                </a:cubicBezTo>
                <a:cubicBezTo>
                  <a:pt x="428102" y="811953"/>
                  <a:pt x="191782" y="711985"/>
                  <a:pt x="0" y="778051"/>
                </a:cubicBezTo>
                <a:cubicBezTo>
                  <a:pt x="-13587" y="622474"/>
                  <a:pt x="9356" y="509762"/>
                  <a:pt x="0" y="404587"/>
                </a:cubicBezTo>
                <a:cubicBezTo>
                  <a:pt x="-9356" y="299412"/>
                  <a:pt x="1366" y="92486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1" name="Arrow: Right 1050">
            <a:extLst>
              <a:ext uri="{FF2B5EF4-FFF2-40B4-BE49-F238E27FC236}">
                <a16:creationId xmlns:a16="http://schemas.microsoft.com/office/drawing/2014/main" id="{C72BF755-9247-FC45-1ACE-3ADDAF99FDFC}"/>
              </a:ext>
            </a:extLst>
          </p:cNvPr>
          <p:cNvSpPr/>
          <p:nvPr/>
        </p:nvSpPr>
        <p:spPr>
          <a:xfrm>
            <a:off x="3670300" y="4168775"/>
            <a:ext cx="615950" cy="14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2" name="Arrow: Right 1051">
            <a:extLst>
              <a:ext uri="{FF2B5EF4-FFF2-40B4-BE49-F238E27FC236}">
                <a16:creationId xmlns:a16="http://schemas.microsoft.com/office/drawing/2014/main" id="{3C42370A-7090-93B0-921A-6CE76B363F92}"/>
              </a:ext>
            </a:extLst>
          </p:cNvPr>
          <p:cNvSpPr/>
          <p:nvPr/>
        </p:nvSpPr>
        <p:spPr>
          <a:xfrm>
            <a:off x="7912100" y="4168775"/>
            <a:ext cx="615950" cy="14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3" name="Arrow: Right 1052">
            <a:extLst>
              <a:ext uri="{FF2B5EF4-FFF2-40B4-BE49-F238E27FC236}">
                <a16:creationId xmlns:a16="http://schemas.microsoft.com/office/drawing/2014/main" id="{66D88031-A72A-6865-970A-8575BAAE7BE5}"/>
              </a:ext>
            </a:extLst>
          </p:cNvPr>
          <p:cNvSpPr/>
          <p:nvPr/>
        </p:nvSpPr>
        <p:spPr>
          <a:xfrm rot="5400000">
            <a:off x="10560050" y="4797425"/>
            <a:ext cx="615950" cy="146050"/>
          </a:xfrm>
          <a:prstGeom prst="rightArrow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4" name="Arrow: Right 1053">
            <a:extLst>
              <a:ext uri="{FF2B5EF4-FFF2-40B4-BE49-F238E27FC236}">
                <a16:creationId xmlns:a16="http://schemas.microsoft.com/office/drawing/2014/main" id="{EA861813-FA61-3DC5-7E42-712F5319406E}"/>
              </a:ext>
            </a:extLst>
          </p:cNvPr>
          <p:cNvSpPr/>
          <p:nvPr/>
        </p:nvSpPr>
        <p:spPr>
          <a:xfrm>
            <a:off x="10928350" y="2987675"/>
            <a:ext cx="615950" cy="146050"/>
          </a:xfrm>
          <a:prstGeom prst="rightArrow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55" name="Straight Connector 1054">
            <a:extLst>
              <a:ext uri="{FF2B5EF4-FFF2-40B4-BE49-F238E27FC236}">
                <a16:creationId xmlns:a16="http://schemas.microsoft.com/office/drawing/2014/main" id="{8900AFA6-2564-8842-C10F-6694B61C608B}"/>
              </a:ext>
            </a:extLst>
          </p:cNvPr>
          <p:cNvCxnSpPr>
            <a:cxnSpLocks/>
          </p:cNvCxnSpPr>
          <p:nvPr/>
        </p:nvCxnSpPr>
        <p:spPr>
          <a:xfrm>
            <a:off x="3968750" y="2593975"/>
            <a:ext cx="0" cy="3435350"/>
          </a:xfrm>
          <a:prstGeom prst="line">
            <a:avLst/>
          </a:prstGeom>
          <a:ln w="254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6" name="Text Box 52">
            <a:extLst>
              <a:ext uri="{FF2B5EF4-FFF2-40B4-BE49-F238E27FC236}">
                <a16:creationId xmlns:a16="http://schemas.microsoft.com/office/drawing/2014/main" id="{9636F56D-6E05-F86F-4A1A-EF0A99814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74671" y="3283546"/>
            <a:ext cx="917329" cy="323165"/>
          </a:xfrm>
          <a:custGeom>
            <a:avLst/>
            <a:gdLst>
              <a:gd name="csX0" fmla="*/ 0 w 917329"/>
              <a:gd name="csY0" fmla="*/ 0 h 323165"/>
              <a:gd name="csX1" fmla="*/ 449491 w 917329"/>
              <a:gd name="csY1" fmla="*/ 0 h 323165"/>
              <a:gd name="csX2" fmla="*/ 917329 w 917329"/>
              <a:gd name="csY2" fmla="*/ 0 h 323165"/>
              <a:gd name="csX3" fmla="*/ 917329 w 917329"/>
              <a:gd name="csY3" fmla="*/ 323165 h 323165"/>
              <a:gd name="csX4" fmla="*/ 458665 w 917329"/>
              <a:gd name="csY4" fmla="*/ 323165 h 323165"/>
              <a:gd name="csX5" fmla="*/ 0 w 917329"/>
              <a:gd name="csY5" fmla="*/ 323165 h 323165"/>
              <a:gd name="csX6" fmla="*/ 0 w 917329"/>
              <a:gd name="csY6" fmla="*/ 0 h 32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7329" h="323165" extrusionOk="0">
                <a:moveTo>
                  <a:pt x="0" y="0"/>
                </a:moveTo>
                <a:cubicBezTo>
                  <a:pt x="222072" y="-28122"/>
                  <a:pt x="256309" y="25424"/>
                  <a:pt x="449491" y="0"/>
                </a:cubicBezTo>
                <a:cubicBezTo>
                  <a:pt x="642673" y="-25424"/>
                  <a:pt x="810471" y="5101"/>
                  <a:pt x="917329" y="0"/>
                </a:cubicBezTo>
                <a:cubicBezTo>
                  <a:pt x="934499" y="125539"/>
                  <a:pt x="901304" y="220768"/>
                  <a:pt x="917329" y="323165"/>
                </a:cubicBezTo>
                <a:cubicBezTo>
                  <a:pt x="757626" y="372026"/>
                  <a:pt x="650856" y="313282"/>
                  <a:pt x="458665" y="323165"/>
                </a:cubicBezTo>
                <a:cubicBezTo>
                  <a:pt x="266474" y="333048"/>
                  <a:pt x="124779" y="301316"/>
                  <a:pt x="0" y="323165"/>
                </a:cubicBezTo>
                <a:cubicBezTo>
                  <a:pt x="-34687" y="221390"/>
                  <a:pt x="10843" y="133881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500" i="1" dirty="0">
                <a:solidFill>
                  <a:prstClr val="black"/>
                </a:solidFill>
                <a:latin typeface="+mn-lt"/>
              </a:rPr>
              <a:t>key-value</a:t>
            </a:r>
            <a:endParaRPr lang="ru-RU" altLang="ru-RU" sz="15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57" name="Text Box 52">
            <a:extLst>
              <a:ext uri="{FF2B5EF4-FFF2-40B4-BE49-F238E27FC236}">
                <a16:creationId xmlns:a16="http://schemas.microsoft.com/office/drawing/2014/main" id="{D965FA6D-447C-DBE0-61CF-E9F077058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8871" y="5861646"/>
            <a:ext cx="917329" cy="323165"/>
          </a:xfrm>
          <a:custGeom>
            <a:avLst/>
            <a:gdLst>
              <a:gd name="csX0" fmla="*/ 0 w 917329"/>
              <a:gd name="csY0" fmla="*/ 0 h 323165"/>
              <a:gd name="csX1" fmla="*/ 449491 w 917329"/>
              <a:gd name="csY1" fmla="*/ 0 h 323165"/>
              <a:gd name="csX2" fmla="*/ 917329 w 917329"/>
              <a:gd name="csY2" fmla="*/ 0 h 323165"/>
              <a:gd name="csX3" fmla="*/ 917329 w 917329"/>
              <a:gd name="csY3" fmla="*/ 323165 h 323165"/>
              <a:gd name="csX4" fmla="*/ 458665 w 917329"/>
              <a:gd name="csY4" fmla="*/ 323165 h 323165"/>
              <a:gd name="csX5" fmla="*/ 0 w 917329"/>
              <a:gd name="csY5" fmla="*/ 323165 h 323165"/>
              <a:gd name="csX6" fmla="*/ 0 w 917329"/>
              <a:gd name="csY6" fmla="*/ 0 h 32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7329" h="323165" extrusionOk="0">
                <a:moveTo>
                  <a:pt x="0" y="0"/>
                </a:moveTo>
                <a:cubicBezTo>
                  <a:pt x="222072" y="-28122"/>
                  <a:pt x="256309" y="25424"/>
                  <a:pt x="449491" y="0"/>
                </a:cubicBezTo>
                <a:cubicBezTo>
                  <a:pt x="642673" y="-25424"/>
                  <a:pt x="810471" y="5101"/>
                  <a:pt x="917329" y="0"/>
                </a:cubicBezTo>
                <a:cubicBezTo>
                  <a:pt x="934499" y="125539"/>
                  <a:pt x="901304" y="220768"/>
                  <a:pt x="917329" y="323165"/>
                </a:cubicBezTo>
                <a:cubicBezTo>
                  <a:pt x="757626" y="372026"/>
                  <a:pt x="650856" y="313282"/>
                  <a:pt x="458665" y="323165"/>
                </a:cubicBezTo>
                <a:cubicBezTo>
                  <a:pt x="266474" y="333048"/>
                  <a:pt x="124779" y="301316"/>
                  <a:pt x="0" y="323165"/>
                </a:cubicBezTo>
                <a:cubicBezTo>
                  <a:pt x="-34687" y="221390"/>
                  <a:pt x="10843" y="133881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500" i="1" dirty="0">
                <a:solidFill>
                  <a:prstClr val="black"/>
                </a:solidFill>
                <a:latin typeface="+mn-lt"/>
              </a:rPr>
              <a:t>table</a:t>
            </a:r>
            <a:endParaRPr lang="ru-RU" altLang="ru-RU" sz="15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AA7B068B-8A57-C752-7565-C7180B231069}"/>
              </a:ext>
            </a:extLst>
          </p:cNvPr>
          <p:cNvSpPr txBox="1"/>
          <p:nvPr/>
        </p:nvSpPr>
        <p:spPr>
          <a:xfrm>
            <a:off x="585595" y="1556622"/>
            <a:ext cx="109333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Document-oriented						Graph							  </a:t>
            </a:r>
            <a:r>
              <a:rPr lang="en-US" sz="2400" b="1" dirty="0" err="1"/>
              <a:t>Factographic</a:t>
            </a:r>
            <a:endParaRPr lang="en-US" sz="2400" b="1" dirty="0"/>
          </a:p>
        </p:txBody>
      </p:sp>
      <p:cxnSp>
        <p:nvCxnSpPr>
          <p:cNvPr id="1059" name="Connector: Curved 1058">
            <a:extLst>
              <a:ext uri="{FF2B5EF4-FFF2-40B4-BE49-F238E27FC236}">
                <a16:creationId xmlns:a16="http://schemas.microsoft.com/office/drawing/2014/main" id="{E27D0E04-D2A6-DAF3-34BC-D5CC5BFD4643}"/>
              </a:ext>
            </a:extLst>
          </p:cNvPr>
          <p:cNvCxnSpPr>
            <a:cxnSpLocks/>
            <a:stCxn id="38" idx="6"/>
            <a:endCxn id="45" idx="1"/>
          </p:cNvCxnSpPr>
          <p:nvPr/>
        </p:nvCxnSpPr>
        <p:spPr>
          <a:xfrm flipH="1">
            <a:off x="6485693" y="3066108"/>
            <a:ext cx="208393" cy="1157396"/>
          </a:xfrm>
          <a:prstGeom prst="curvedConnector4">
            <a:avLst>
              <a:gd name="adj1" fmla="val -109697"/>
              <a:gd name="adj2" fmla="val 56139"/>
            </a:avLst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0" name="Arrow: Right 1059">
            <a:extLst>
              <a:ext uri="{FF2B5EF4-FFF2-40B4-BE49-F238E27FC236}">
                <a16:creationId xmlns:a16="http://schemas.microsoft.com/office/drawing/2014/main" id="{4F7D898B-2D2F-2EBF-CDBC-4DB6D4E7C3E0}"/>
              </a:ext>
            </a:extLst>
          </p:cNvPr>
          <p:cNvSpPr/>
          <p:nvPr/>
        </p:nvSpPr>
        <p:spPr>
          <a:xfrm>
            <a:off x="4127500" y="1711325"/>
            <a:ext cx="615950" cy="14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1" name="Arrow: Right 1060">
            <a:extLst>
              <a:ext uri="{FF2B5EF4-FFF2-40B4-BE49-F238E27FC236}">
                <a16:creationId xmlns:a16="http://schemas.microsoft.com/office/drawing/2014/main" id="{F1D6887F-8EDD-0E6E-B32F-A5AB21C5FE0F}"/>
              </a:ext>
            </a:extLst>
          </p:cNvPr>
          <p:cNvSpPr/>
          <p:nvPr/>
        </p:nvSpPr>
        <p:spPr>
          <a:xfrm>
            <a:off x="7737475" y="1711325"/>
            <a:ext cx="615950" cy="1460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1738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High-throughput Experiments &amp; Research Data Management</a:t>
            </a:r>
            <a:endParaRPr lang="en-US" sz="2667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5BA6077-A067-0107-3C41-FC8B46B8D8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4063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2B5DB8-4EEC-3CBC-E520-8B206E07C1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597B72CF-092C-AEF1-58E6-02E0DB27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Discovery and Interfaces (MDI) Chair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15956-C7AC-95DD-7D7B-80AFA4916D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3231" y="6362393"/>
            <a:ext cx="8104453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400" dirty="0">
                <a:hlinkClick r:id="rId3"/>
              </a:rPr>
              <a:t>https://www.mdi.ruhr-uni-bochum.de/index.html.en</a:t>
            </a:r>
            <a:endParaRPr lang="en-US" sz="1400" dirty="0"/>
          </a:p>
          <a:p>
            <a:pPr indent="0">
              <a:buNone/>
            </a:pPr>
            <a:endParaRPr lang="en-US" sz="1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6690D3-39F0-F95C-F015-E786FE4028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5246" y="821410"/>
            <a:ext cx="8849650" cy="551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776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51AF6-83D2-8E7B-FE6E-5384B3E67C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A527C864-2EFB-4712-4CAC-BD7A30949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do: Combinatorial Magnetron Sputtering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DF100A5-6A61-F523-FFD4-F2B654E270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669023" y="6362393"/>
            <a:ext cx="4781263" cy="485999"/>
          </a:xfrm>
        </p:spPr>
        <p:txBody>
          <a:bodyPr/>
          <a:lstStyle/>
          <a:p>
            <a:pPr indent="0">
              <a:buNone/>
            </a:pPr>
            <a:endParaRPr lang="en-US" dirty="0"/>
          </a:p>
        </p:txBody>
      </p:sp>
      <p:pic>
        <p:nvPicPr>
          <p:cNvPr id="3" name="K3_animation">
            <a:hlinkClick r:id="" action="ppaction://media"/>
            <a:extLst>
              <a:ext uri="{FF2B5EF4-FFF2-40B4-BE49-F238E27FC236}">
                <a16:creationId xmlns:a16="http://schemas.microsoft.com/office/drawing/2014/main" id="{28A3CC62-EA56-A35D-9B5C-B1D400358BB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69747" y="2070256"/>
            <a:ext cx="4494139" cy="3595310"/>
          </a:xfrm>
          <a:prstGeom prst="roundRect">
            <a:avLst>
              <a:gd name="adj" fmla="val 7838"/>
            </a:avLst>
          </a:prstGeom>
          <a:effectLst>
            <a:outerShdw blurRad="417639" dist="50800" dir="5400000" algn="ctr" rotWithShape="0">
              <a:schemeClr val="tx2">
                <a:alpha val="10300"/>
              </a:schemeClr>
            </a:outerShdw>
          </a:effectLst>
        </p:spPr>
      </p:pic>
      <p:grpSp>
        <p:nvGrpSpPr>
          <p:cNvPr id="106" name="Gruppieren 127">
            <a:extLst>
              <a:ext uri="{FF2B5EF4-FFF2-40B4-BE49-F238E27FC236}">
                <a16:creationId xmlns:a16="http://schemas.microsoft.com/office/drawing/2014/main" id="{8354B49A-AB31-5120-535C-57DEA743294A}"/>
              </a:ext>
            </a:extLst>
          </p:cNvPr>
          <p:cNvGrpSpPr/>
          <p:nvPr/>
        </p:nvGrpSpPr>
        <p:grpSpPr>
          <a:xfrm>
            <a:off x="5493704" y="2077520"/>
            <a:ext cx="6393496" cy="4007595"/>
            <a:chOff x="3936599" y="1139941"/>
            <a:chExt cx="5150887" cy="3232009"/>
          </a:xfrm>
        </p:grpSpPr>
        <p:sp>
          <p:nvSpPr>
            <p:cNvPr id="107" name="Abgerundetes Rechteck 13">
              <a:extLst>
                <a:ext uri="{FF2B5EF4-FFF2-40B4-BE49-F238E27FC236}">
                  <a16:creationId xmlns:a16="http://schemas.microsoft.com/office/drawing/2014/main" id="{B74530AD-DB3F-7615-D597-17CCC735C7F6}"/>
                </a:ext>
              </a:extLst>
            </p:cNvPr>
            <p:cNvSpPr/>
            <p:nvPr/>
          </p:nvSpPr>
          <p:spPr>
            <a:xfrm>
              <a:off x="5279565" y="3748376"/>
              <a:ext cx="2356634" cy="36000"/>
            </a:xfrm>
            <a:prstGeom prst="roundRect">
              <a:avLst/>
            </a:prstGeom>
            <a:solidFill>
              <a:srgbClr val="D6D6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0B6854A5-A9B3-7E0B-D64B-C168E9544F46}"/>
                </a:ext>
              </a:extLst>
            </p:cNvPr>
            <p:cNvSpPr/>
            <p:nvPr/>
          </p:nvSpPr>
          <p:spPr>
            <a:xfrm>
              <a:off x="4860576" y="1834593"/>
              <a:ext cx="3083360" cy="1613252"/>
            </a:xfrm>
            <a:prstGeom prst="ellipse">
              <a:avLst/>
            </a:prstGeom>
            <a:solidFill>
              <a:srgbClr val="89162F">
                <a:alpha val="38680"/>
              </a:srgbClr>
            </a:solidFill>
            <a:ln>
              <a:noFill/>
            </a:ln>
            <a:effectLst>
              <a:softEdge rad="305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9" name="Gruppieren 15">
              <a:extLst>
                <a:ext uri="{FF2B5EF4-FFF2-40B4-BE49-F238E27FC236}">
                  <a16:creationId xmlns:a16="http://schemas.microsoft.com/office/drawing/2014/main" id="{E872D388-EDF0-614C-BB1B-060B762C897A}"/>
                </a:ext>
              </a:extLst>
            </p:cNvPr>
            <p:cNvGrpSpPr/>
            <p:nvPr/>
          </p:nvGrpSpPr>
          <p:grpSpPr>
            <a:xfrm>
              <a:off x="5206618" y="1699176"/>
              <a:ext cx="2515962" cy="296667"/>
              <a:chOff x="4684190" y="1713600"/>
              <a:chExt cx="2515962" cy="296667"/>
            </a:xfrm>
          </p:grpSpPr>
          <p:sp>
            <p:nvSpPr>
              <p:cNvPr id="197" name="Halbbogen 16">
                <a:extLst>
                  <a:ext uri="{FF2B5EF4-FFF2-40B4-BE49-F238E27FC236}">
                    <a16:creationId xmlns:a16="http://schemas.microsoft.com/office/drawing/2014/main" id="{69B445E7-C421-7CD2-CEF7-3ED0768F24D8}"/>
                  </a:ext>
                </a:extLst>
              </p:cNvPr>
              <p:cNvSpPr/>
              <p:nvPr/>
            </p:nvSpPr>
            <p:spPr>
              <a:xfrm>
                <a:off x="5058037" y="1714422"/>
                <a:ext cx="752502" cy="295845"/>
              </a:xfrm>
              <a:prstGeom prst="blockArc">
                <a:avLst>
                  <a:gd name="adj1" fmla="val 10800000"/>
                  <a:gd name="adj2" fmla="val 56908"/>
                  <a:gd name="adj3" fmla="val 15217"/>
                </a:avLst>
              </a:prstGeom>
              <a:solidFill>
                <a:srgbClr val="D6D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8" name="Halbbogen 17">
                <a:extLst>
                  <a:ext uri="{FF2B5EF4-FFF2-40B4-BE49-F238E27FC236}">
                    <a16:creationId xmlns:a16="http://schemas.microsoft.com/office/drawing/2014/main" id="{ED0624BC-753C-AF45-CE00-07D27CD862B6}"/>
                  </a:ext>
                </a:extLst>
              </p:cNvPr>
              <p:cNvSpPr/>
              <p:nvPr/>
            </p:nvSpPr>
            <p:spPr>
              <a:xfrm>
                <a:off x="6066151" y="1713600"/>
                <a:ext cx="752502" cy="295845"/>
              </a:xfrm>
              <a:prstGeom prst="blockArc">
                <a:avLst>
                  <a:gd name="adj1" fmla="val 10800000"/>
                  <a:gd name="adj2" fmla="val 56908"/>
                  <a:gd name="adj3" fmla="val 15217"/>
                </a:avLst>
              </a:prstGeom>
              <a:solidFill>
                <a:srgbClr val="D6D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99" name="Abgerundetes Rechteck 18">
                <a:extLst>
                  <a:ext uri="{FF2B5EF4-FFF2-40B4-BE49-F238E27FC236}">
                    <a16:creationId xmlns:a16="http://schemas.microsoft.com/office/drawing/2014/main" id="{3F0F779F-F0EE-081C-00E1-5EF2E0606B52}"/>
                  </a:ext>
                </a:extLst>
              </p:cNvPr>
              <p:cNvSpPr/>
              <p:nvPr/>
            </p:nvSpPr>
            <p:spPr>
              <a:xfrm>
                <a:off x="4684190" y="1716739"/>
                <a:ext cx="421209" cy="147990"/>
              </a:xfrm>
              <a:prstGeom prst="roundRect">
                <a:avLst>
                  <a:gd name="adj" fmla="val 27469"/>
                </a:avLst>
              </a:prstGeom>
              <a:solidFill>
                <a:srgbClr val="D6D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0" name="Abgerundetes Rechteck 20">
                <a:extLst>
                  <a:ext uri="{FF2B5EF4-FFF2-40B4-BE49-F238E27FC236}">
                    <a16:creationId xmlns:a16="http://schemas.microsoft.com/office/drawing/2014/main" id="{8B4EA3CA-B2B8-1EBA-FDFB-F7E389CBA86B}"/>
                  </a:ext>
                </a:extLst>
              </p:cNvPr>
              <p:cNvSpPr/>
              <p:nvPr/>
            </p:nvSpPr>
            <p:spPr>
              <a:xfrm>
                <a:off x="6778943" y="1717200"/>
                <a:ext cx="421209" cy="151200"/>
              </a:xfrm>
              <a:prstGeom prst="roundRect">
                <a:avLst>
                  <a:gd name="adj" fmla="val 27469"/>
                </a:avLst>
              </a:prstGeom>
              <a:solidFill>
                <a:srgbClr val="D6D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1" name="Abgerundetes Rechteck 21">
                <a:extLst>
                  <a:ext uri="{FF2B5EF4-FFF2-40B4-BE49-F238E27FC236}">
                    <a16:creationId xmlns:a16="http://schemas.microsoft.com/office/drawing/2014/main" id="{EDEC7A22-C00D-C4BC-D203-0C42AF6AA06A}"/>
                  </a:ext>
                </a:extLst>
              </p:cNvPr>
              <p:cNvSpPr/>
              <p:nvPr/>
            </p:nvSpPr>
            <p:spPr>
              <a:xfrm>
                <a:off x="5763178" y="1717200"/>
                <a:ext cx="345522" cy="151200"/>
              </a:xfrm>
              <a:prstGeom prst="roundRect">
                <a:avLst>
                  <a:gd name="adj" fmla="val 0"/>
                </a:avLst>
              </a:prstGeom>
              <a:solidFill>
                <a:srgbClr val="D6D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02" name="Rechtwinkliges Dreieck 22">
                <a:extLst>
                  <a:ext uri="{FF2B5EF4-FFF2-40B4-BE49-F238E27FC236}">
                    <a16:creationId xmlns:a16="http://schemas.microsoft.com/office/drawing/2014/main" id="{FBA2A10B-5D0A-AF73-02E3-D38332F1DC70}"/>
                  </a:ext>
                </a:extLst>
              </p:cNvPr>
              <p:cNvSpPr/>
              <p:nvPr/>
            </p:nvSpPr>
            <p:spPr>
              <a:xfrm rot="10800000">
                <a:off x="5504487" y="1716671"/>
                <a:ext cx="306051" cy="135676"/>
              </a:xfrm>
              <a:prstGeom prst="rtTriangle">
                <a:avLst/>
              </a:prstGeom>
              <a:solidFill>
                <a:srgbClr val="D6D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3" name="Rechtwinkliges Dreieck 23">
                <a:extLst>
                  <a:ext uri="{FF2B5EF4-FFF2-40B4-BE49-F238E27FC236}">
                    <a16:creationId xmlns:a16="http://schemas.microsoft.com/office/drawing/2014/main" id="{C785253A-B214-CE91-1BB9-65005F672B96}"/>
                  </a:ext>
                </a:extLst>
              </p:cNvPr>
              <p:cNvSpPr/>
              <p:nvPr/>
            </p:nvSpPr>
            <p:spPr>
              <a:xfrm rot="10800000">
                <a:off x="6532841" y="1716670"/>
                <a:ext cx="306051" cy="135676"/>
              </a:xfrm>
              <a:prstGeom prst="rtTriangle">
                <a:avLst/>
              </a:prstGeom>
              <a:solidFill>
                <a:srgbClr val="D6D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4" name="Rechtwinkliges Dreieck 25">
                <a:extLst>
                  <a:ext uri="{FF2B5EF4-FFF2-40B4-BE49-F238E27FC236}">
                    <a16:creationId xmlns:a16="http://schemas.microsoft.com/office/drawing/2014/main" id="{BA6F9FEF-949A-6CB1-EC09-56874F13098C}"/>
                  </a:ext>
                </a:extLst>
              </p:cNvPr>
              <p:cNvSpPr/>
              <p:nvPr/>
            </p:nvSpPr>
            <p:spPr>
              <a:xfrm rot="10800000" flipH="1">
                <a:off x="5005979" y="1717618"/>
                <a:ext cx="345522" cy="135676"/>
              </a:xfrm>
              <a:prstGeom prst="rtTriangle">
                <a:avLst/>
              </a:prstGeom>
              <a:solidFill>
                <a:srgbClr val="D6D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5" name="Rechtwinkliges Dreieck 26">
                <a:extLst>
                  <a:ext uri="{FF2B5EF4-FFF2-40B4-BE49-F238E27FC236}">
                    <a16:creationId xmlns:a16="http://schemas.microsoft.com/office/drawing/2014/main" id="{2F004724-C0A9-BD9E-5B30-C93130F42AF1}"/>
                  </a:ext>
                </a:extLst>
              </p:cNvPr>
              <p:cNvSpPr/>
              <p:nvPr/>
            </p:nvSpPr>
            <p:spPr>
              <a:xfrm rot="10800000" flipH="1">
                <a:off x="6071575" y="1718003"/>
                <a:ext cx="282638" cy="135676"/>
              </a:xfrm>
              <a:prstGeom prst="rtTriangle">
                <a:avLst/>
              </a:prstGeom>
              <a:solidFill>
                <a:srgbClr val="D6D6D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0" name="Abgerundetes Rechteck 27">
              <a:extLst>
                <a:ext uri="{FF2B5EF4-FFF2-40B4-BE49-F238E27FC236}">
                  <a16:creationId xmlns:a16="http://schemas.microsoft.com/office/drawing/2014/main" id="{45B8C12D-DB1D-1C1C-2969-CAECA17EDB8E}"/>
                </a:ext>
              </a:extLst>
            </p:cNvPr>
            <p:cNvSpPr/>
            <p:nvPr/>
          </p:nvSpPr>
          <p:spPr>
            <a:xfrm>
              <a:off x="4446356" y="1344253"/>
              <a:ext cx="4032448" cy="2816665"/>
            </a:xfrm>
            <a:prstGeom prst="roundRect">
              <a:avLst>
                <a:gd name="adj" fmla="val 5958"/>
              </a:avLst>
            </a:prstGeom>
            <a:noFill/>
            <a:ln w="254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Abgerundetes Rechteck 28">
              <a:extLst>
                <a:ext uri="{FF2B5EF4-FFF2-40B4-BE49-F238E27FC236}">
                  <a16:creationId xmlns:a16="http://schemas.microsoft.com/office/drawing/2014/main" id="{C336DB79-E27C-2329-5D1A-6FF90DF30C33}"/>
                </a:ext>
              </a:extLst>
            </p:cNvPr>
            <p:cNvSpPr/>
            <p:nvPr/>
          </p:nvSpPr>
          <p:spPr>
            <a:xfrm>
              <a:off x="5202580" y="1450547"/>
              <a:ext cx="2520000" cy="251999"/>
            </a:xfrm>
            <a:prstGeom prst="roundRect">
              <a:avLst/>
            </a:prstGeom>
            <a:solidFill>
              <a:srgbClr val="DC7D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Abgerundetes Rechteck 29">
              <a:extLst>
                <a:ext uri="{FF2B5EF4-FFF2-40B4-BE49-F238E27FC236}">
                  <a16:creationId xmlns:a16="http://schemas.microsoft.com/office/drawing/2014/main" id="{083DF9A4-2EBA-7BF3-926C-E835E77364CE}"/>
                </a:ext>
              </a:extLst>
            </p:cNvPr>
            <p:cNvSpPr/>
            <p:nvPr/>
          </p:nvSpPr>
          <p:spPr>
            <a:xfrm>
              <a:off x="5454467" y="1450545"/>
              <a:ext cx="251999" cy="251999"/>
            </a:xfrm>
            <a:prstGeom prst="roundRect">
              <a:avLst/>
            </a:prstGeom>
            <a:solidFill>
              <a:srgbClr val="DCB4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Abgerundetes Rechteck 30">
              <a:extLst>
                <a:ext uri="{FF2B5EF4-FFF2-40B4-BE49-F238E27FC236}">
                  <a16:creationId xmlns:a16="http://schemas.microsoft.com/office/drawing/2014/main" id="{D24824F1-8424-CCBA-FE08-320E0B87A24E}"/>
                </a:ext>
              </a:extLst>
            </p:cNvPr>
            <p:cNvSpPr/>
            <p:nvPr/>
          </p:nvSpPr>
          <p:spPr>
            <a:xfrm>
              <a:off x="5454468" y="1450549"/>
              <a:ext cx="251999" cy="125999"/>
            </a:xfrm>
            <a:prstGeom prst="roundRect">
              <a:avLst>
                <a:gd name="adj" fmla="val 20332"/>
              </a:avLst>
            </a:prstGeom>
            <a:solidFill>
              <a:srgbClr val="1C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4" name="Abgerundetes Rechteck 31">
              <a:extLst>
                <a:ext uri="{FF2B5EF4-FFF2-40B4-BE49-F238E27FC236}">
                  <a16:creationId xmlns:a16="http://schemas.microsoft.com/office/drawing/2014/main" id="{7814D424-72C4-5302-C055-655193985A0D}"/>
                </a:ext>
              </a:extLst>
            </p:cNvPr>
            <p:cNvSpPr/>
            <p:nvPr/>
          </p:nvSpPr>
          <p:spPr>
            <a:xfrm>
              <a:off x="5454466" y="1576248"/>
              <a:ext cx="251999" cy="125999"/>
            </a:xfrm>
            <a:prstGeom prst="roundRect">
              <a:avLst>
                <a:gd name="adj" fmla="val 20332"/>
              </a:avLst>
            </a:prstGeom>
            <a:solidFill>
              <a:srgbClr val="E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Abgerundetes Rechteck 32">
              <a:extLst>
                <a:ext uri="{FF2B5EF4-FFF2-40B4-BE49-F238E27FC236}">
                  <a16:creationId xmlns:a16="http://schemas.microsoft.com/office/drawing/2014/main" id="{6B9638AF-A7F1-01AC-8D46-67E3E5A13E0C}"/>
                </a:ext>
              </a:extLst>
            </p:cNvPr>
            <p:cNvSpPr/>
            <p:nvPr/>
          </p:nvSpPr>
          <p:spPr>
            <a:xfrm>
              <a:off x="7215081" y="1447931"/>
              <a:ext cx="251999" cy="251999"/>
            </a:xfrm>
            <a:prstGeom prst="roundRect">
              <a:avLst/>
            </a:prstGeom>
            <a:solidFill>
              <a:srgbClr val="DCB4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Abgerundetes Rechteck 33">
              <a:extLst>
                <a:ext uri="{FF2B5EF4-FFF2-40B4-BE49-F238E27FC236}">
                  <a16:creationId xmlns:a16="http://schemas.microsoft.com/office/drawing/2014/main" id="{3C23D796-99C0-6A38-0D5C-5C36E164E199}"/>
                </a:ext>
              </a:extLst>
            </p:cNvPr>
            <p:cNvSpPr/>
            <p:nvPr/>
          </p:nvSpPr>
          <p:spPr>
            <a:xfrm>
              <a:off x="7215082" y="1447935"/>
              <a:ext cx="251999" cy="125999"/>
            </a:xfrm>
            <a:prstGeom prst="roundRect">
              <a:avLst>
                <a:gd name="adj" fmla="val 20332"/>
              </a:avLst>
            </a:prstGeom>
            <a:solidFill>
              <a:srgbClr val="1C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7" name="Abgerundetes Rechteck 34">
              <a:extLst>
                <a:ext uri="{FF2B5EF4-FFF2-40B4-BE49-F238E27FC236}">
                  <a16:creationId xmlns:a16="http://schemas.microsoft.com/office/drawing/2014/main" id="{1B1207A2-30D1-3790-38A1-D5C757196A48}"/>
                </a:ext>
              </a:extLst>
            </p:cNvPr>
            <p:cNvSpPr/>
            <p:nvPr/>
          </p:nvSpPr>
          <p:spPr>
            <a:xfrm>
              <a:off x="7215081" y="1576545"/>
              <a:ext cx="251999" cy="125999"/>
            </a:xfrm>
            <a:prstGeom prst="roundRect">
              <a:avLst>
                <a:gd name="adj" fmla="val 20332"/>
              </a:avLst>
            </a:prstGeom>
            <a:solidFill>
              <a:srgbClr val="E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Abgerundetes Rechteck 35">
              <a:extLst>
                <a:ext uri="{FF2B5EF4-FFF2-40B4-BE49-F238E27FC236}">
                  <a16:creationId xmlns:a16="http://schemas.microsoft.com/office/drawing/2014/main" id="{3176367A-5FF8-F887-F80D-4A74970FBAC3}"/>
                </a:ext>
              </a:extLst>
            </p:cNvPr>
            <p:cNvSpPr/>
            <p:nvPr/>
          </p:nvSpPr>
          <p:spPr>
            <a:xfrm>
              <a:off x="6336581" y="1448485"/>
              <a:ext cx="251999" cy="251999"/>
            </a:xfrm>
            <a:prstGeom prst="roundRect">
              <a:avLst/>
            </a:prstGeom>
            <a:solidFill>
              <a:srgbClr val="DCB48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Abgerundetes Rechteck 36">
              <a:extLst>
                <a:ext uri="{FF2B5EF4-FFF2-40B4-BE49-F238E27FC236}">
                  <a16:creationId xmlns:a16="http://schemas.microsoft.com/office/drawing/2014/main" id="{6E8A4BF2-67B1-E8E1-8467-2B8887BD30D7}"/>
                </a:ext>
              </a:extLst>
            </p:cNvPr>
            <p:cNvSpPr/>
            <p:nvPr/>
          </p:nvSpPr>
          <p:spPr>
            <a:xfrm>
              <a:off x="6336580" y="1576941"/>
              <a:ext cx="251999" cy="125999"/>
            </a:xfrm>
            <a:prstGeom prst="roundRect">
              <a:avLst>
                <a:gd name="adj" fmla="val 20332"/>
              </a:avLst>
            </a:prstGeom>
            <a:solidFill>
              <a:srgbClr val="1C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Abgerundetes Rechteck 37">
              <a:extLst>
                <a:ext uri="{FF2B5EF4-FFF2-40B4-BE49-F238E27FC236}">
                  <a16:creationId xmlns:a16="http://schemas.microsoft.com/office/drawing/2014/main" id="{D3C9F076-1B41-F8E4-EDA6-F73DB5370150}"/>
                </a:ext>
              </a:extLst>
            </p:cNvPr>
            <p:cNvSpPr/>
            <p:nvPr/>
          </p:nvSpPr>
          <p:spPr>
            <a:xfrm>
              <a:off x="5083167" y="3853095"/>
              <a:ext cx="2750400" cy="147990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Abgerundetes Rechteck 38">
              <a:extLst>
                <a:ext uri="{FF2B5EF4-FFF2-40B4-BE49-F238E27FC236}">
                  <a16:creationId xmlns:a16="http://schemas.microsoft.com/office/drawing/2014/main" id="{DABA45DD-9A5F-1CCD-469B-CF8377262918}"/>
                </a:ext>
              </a:extLst>
            </p:cNvPr>
            <p:cNvSpPr/>
            <p:nvPr/>
          </p:nvSpPr>
          <p:spPr>
            <a:xfrm>
              <a:off x="5202580" y="3775660"/>
              <a:ext cx="2520000" cy="74368"/>
            </a:xfrm>
            <a:prstGeom prst="roundRect">
              <a:avLst/>
            </a:prstGeom>
            <a:solidFill>
              <a:srgbClr val="254F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Oval 121">
              <a:extLst>
                <a:ext uri="{FF2B5EF4-FFF2-40B4-BE49-F238E27FC236}">
                  <a16:creationId xmlns:a16="http://schemas.microsoft.com/office/drawing/2014/main" id="{91116C5D-6C74-05EA-94AD-C60921AFEB31}"/>
                </a:ext>
              </a:extLst>
            </p:cNvPr>
            <p:cNvSpPr/>
            <p:nvPr/>
          </p:nvSpPr>
          <p:spPr>
            <a:xfrm>
              <a:off x="5937080" y="1499314"/>
              <a:ext cx="144000" cy="14401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id="{DF4A0F68-DC6F-39C2-7E20-6C324E204019}"/>
                </a:ext>
              </a:extLst>
            </p:cNvPr>
            <p:cNvSpPr/>
            <p:nvPr/>
          </p:nvSpPr>
          <p:spPr>
            <a:xfrm>
              <a:off x="6840466" y="1501922"/>
              <a:ext cx="144000" cy="144016"/>
            </a:xfrm>
            <a:prstGeom prst="ellipse">
              <a:avLst/>
            </a:prstGeom>
            <a:solidFill>
              <a:schemeClr val="tx2">
                <a:lumMod val="10000"/>
                <a:lumOff val="90000"/>
              </a:schemeClr>
            </a:solidFill>
            <a:ln w="25400">
              <a:solidFill>
                <a:schemeClr val="tx2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6B4F60A2-32ED-D64A-5075-60C982AE75F1}"/>
                </a:ext>
              </a:extLst>
            </p:cNvPr>
            <p:cNvSpPr/>
            <p:nvPr/>
          </p:nvSpPr>
          <p:spPr>
            <a:xfrm>
              <a:off x="5094428" y="2651865"/>
              <a:ext cx="122400" cy="122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700" b="1" dirty="0">
                  <a:solidFill>
                    <a:srgbClr val="89162F"/>
                  </a:solidFill>
                </a:rPr>
                <a:t>+</a:t>
              </a:r>
            </a:p>
          </p:txBody>
        </p:sp>
        <p:sp>
          <p:nvSpPr>
            <p:cNvPr id="125" name="Textfeld 42">
              <a:extLst>
                <a:ext uri="{FF2B5EF4-FFF2-40B4-BE49-F238E27FC236}">
                  <a16:creationId xmlns:a16="http://schemas.microsoft.com/office/drawing/2014/main" id="{4B1318D2-EC18-C1B6-0B21-D00FAA91F2FE}"/>
                </a:ext>
              </a:extLst>
            </p:cNvPr>
            <p:cNvSpPr txBox="1"/>
            <p:nvPr/>
          </p:nvSpPr>
          <p:spPr>
            <a:xfrm>
              <a:off x="5155628" y="2774410"/>
              <a:ext cx="288031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err="1">
                  <a:solidFill>
                    <a:srgbClr val="89162F"/>
                  </a:solidFill>
                </a:rPr>
                <a:t>Ar</a:t>
              </a:r>
              <a:r>
                <a:rPr lang="en-US" sz="1000" baseline="30000" dirty="0">
                  <a:solidFill>
                    <a:srgbClr val="89162F"/>
                  </a:solidFill>
                </a:rPr>
                <a:t>+</a:t>
              </a:r>
            </a:p>
          </p:txBody>
        </p:sp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AA04ED5C-9E34-D98D-7E6F-056EE6ABA7E4}"/>
                </a:ext>
              </a:extLst>
            </p:cNvPr>
            <p:cNvSpPr/>
            <p:nvPr/>
          </p:nvSpPr>
          <p:spPr>
            <a:xfrm>
              <a:off x="4860576" y="2867098"/>
              <a:ext cx="122400" cy="122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cxnSp>
          <p:nvCxnSpPr>
            <p:cNvPr id="127" name="Gerade Verbindung mit Pfeil 44">
              <a:extLst>
                <a:ext uri="{FF2B5EF4-FFF2-40B4-BE49-F238E27FC236}">
                  <a16:creationId xmlns:a16="http://schemas.microsoft.com/office/drawing/2014/main" id="{BCFDD3D4-2FDE-230E-9569-EA6CAAFBB9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95651" y="2774265"/>
              <a:ext cx="98777" cy="92833"/>
            </a:xfrm>
            <a:prstGeom prst="straightConnector1">
              <a:avLst/>
            </a:prstGeom>
            <a:ln w="12700" cap="rnd">
              <a:solidFill>
                <a:srgbClr val="89162F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Gekrümmte Verbindung 45">
              <a:extLst>
                <a:ext uri="{FF2B5EF4-FFF2-40B4-BE49-F238E27FC236}">
                  <a16:creationId xmlns:a16="http://schemas.microsoft.com/office/drawing/2014/main" id="{AF44648A-E07A-6790-0FEA-E47B867349C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866994" y="2652467"/>
              <a:ext cx="141711" cy="140505"/>
            </a:xfrm>
            <a:prstGeom prst="curvedConnector3">
              <a:avLst>
                <a:gd name="adj1" fmla="val 61203"/>
              </a:avLst>
            </a:prstGeom>
            <a:ln w="12700" cap="rnd">
              <a:solidFill>
                <a:schemeClr val="bg2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Textfeld 46">
                  <a:extLst>
                    <a:ext uri="{FF2B5EF4-FFF2-40B4-BE49-F238E27FC236}">
                      <a16:creationId xmlns:a16="http://schemas.microsoft.com/office/drawing/2014/main" id="{2A1DE52B-B637-5AB9-F20E-53CC1278A4EA}"/>
                    </a:ext>
                  </a:extLst>
                </p:cNvPr>
                <p:cNvSpPr txBox="1"/>
                <p:nvPr/>
              </p:nvSpPr>
              <p:spPr>
                <a:xfrm>
                  <a:off x="4727091" y="2651864"/>
                  <a:ext cx="140506" cy="1412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de-DE" sz="1000" b="0" i="1" baseline="3000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de-DE" sz="1000" b="0" i="1" baseline="3000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en-US" sz="1000" baseline="30000" dirty="0">
                    <a:solidFill>
                      <a:schemeClr val="bg2"/>
                    </a:solidFill>
                  </a:endParaRPr>
                </a:p>
              </p:txBody>
            </p:sp>
          </mc:Choice>
          <mc:Fallback xmlns="">
            <p:sp>
              <p:nvSpPr>
                <p:cNvPr id="47" name="Textfeld 46">
                  <a:extLst>
                    <a:ext uri="{FF2B5EF4-FFF2-40B4-BE49-F238E27FC236}">
                      <a16:creationId xmlns:a16="http://schemas.microsoft.com/office/drawing/2014/main" id="{DD95B8C4-E727-E993-955F-B0C519D863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727091" y="2651864"/>
                  <a:ext cx="140506" cy="141297"/>
                </a:xfrm>
                <a:prstGeom prst="rect">
                  <a:avLst/>
                </a:prstGeom>
                <a:blipFill>
                  <a:blip r:embed="rId8"/>
                  <a:stretch>
                    <a:fillRect l="-27273" t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0" name="Oval 129">
              <a:extLst>
                <a:ext uri="{FF2B5EF4-FFF2-40B4-BE49-F238E27FC236}">
                  <a16:creationId xmlns:a16="http://schemas.microsoft.com/office/drawing/2014/main" id="{DC667E46-318A-180E-AB67-0BF96D29983F}"/>
                </a:ext>
              </a:extLst>
            </p:cNvPr>
            <p:cNvSpPr/>
            <p:nvPr/>
          </p:nvSpPr>
          <p:spPr>
            <a:xfrm>
              <a:off x="5102132" y="2506957"/>
              <a:ext cx="72000" cy="7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31" name="Textfeld 48">
              <a:extLst>
                <a:ext uri="{FF2B5EF4-FFF2-40B4-BE49-F238E27FC236}">
                  <a16:creationId xmlns:a16="http://schemas.microsoft.com/office/drawing/2014/main" id="{77923B4E-4B4A-97A8-5377-2E8ECFB72066}"/>
                </a:ext>
              </a:extLst>
            </p:cNvPr>
            <p:cNvSpPr txBox="1"/>
            <p:nvPr/>
          </p:nvSpPr>
          <p:spPr>
            <a:xfrm>
              <a:off x="4921776" y="2393045"/>
              <a:ext cx="197274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accent2"/>
                  </a:solidFill>
                </a:rPr>
                <a:t>e</a:t>
              </a:r>
              <a:r>
                <a:rPr lang="en-US" sz="1000" baseline="30000" dirty="0">
                  <a:solidFill>
                    <a:schemeClr val="accent2"/>
                  </a:solidFill>
                </a:rPr>
                <a:t>-</a:t>
              </a:r>
            </a:p>
          </p:txBody>
        </p:sp>
        <p:sp>
          <p:nvSpPr>
            <p:cNvPr id="132" name="Bogen 49">
              <a:extLst>
                <a:ext uri="{FF2B5EF4-FFF2-40B4-BE49-F238E27FC236}">
                  <a16:creationId xmlns:a16="http://schemas.microsoft.com/office/drawing/2014/main" id="{47BC29A7-7E06-A888-7B26-EA52AA7C3F66}"/>
                </a:ext>
              </a:extLst>
            </p:cNvPr>
            <p:cNvSpPr>
              <a:spLocks/>
            </p:cNvSpPr>
            <p:nvPr/>
          </p:nvSpPr>
          <p:spPr>
            <a:xfrm>
              <a:off x="5563049" y="1195591"/>
              <a:ext cx="882000" cy="1383366"/>
            </a:xfrm>
            <a:prstGeom prst="arc">
              <a:avLst>
                <a:gd name="adj1" fmla="val 82279"/>
                <a:gd name="adj2" fmla="val 10716511"/>
              </a:avLst>
            </a:prstGeom>
            <a:ln w="15875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Bogen 50">
              <a:extLst>
                <a:ext uri="{FF2B5EF4-FFF2-40B4-BE49-F238E27FC236}">
                  <a16:creationId xmlns:a16="http://schemas.microsoft.com/office/drawing/2014/main" id="{F9104ECB-B232-F1FD-B308-532546A8BB61}"/>
                </a:ext>
              </a:extLst>
            </p:cNvPr>
            <p:cNvSpPr>
              <a:spLocks/>
            </p:cNvSpPr>
            <p:nvPr/>
          </p:nvSpPr>
          <p:spPr>
            <a:xfrm>
              <a:off x="6459082" y="1195591"/>
              <a:ext cx="882000" cy="1383366"/>
            </a:xfrm>
            <a:prstGeom prst="arc">
              <a:avLst>
                <a:gd name="adj1" fmla="val 82279"/>
                <a:gd name="adj2" fmla="val 10716511"/>
              </a:avLst>
            </a:prstGeom>
            <a:ln w="15875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4" name="Bogen 51">
              <a:extLst>
                <a:ext uri="{FF2B5EF4-FFF2-40B4-BE49-F238E27FC236}">
                  <a16:creationId xmlns:a16="http://schemas.microsoft.com/office/drawing/2014/main" id="{6B31565A-4FF6-A3BD-6D9F-67749C932E11}"/>
                </a:ext>
              </a:extLst>
            </p:cNvPr>
            <p:cNvSpPr>
              <a:spLocks/>
            </p:cNvSpPr>
            <p:nvPr/>
          </p:nvSpPr>
          <p:spPr>
            <a:xfrm>
              <a:off x="5562426" y="1385253"/>
              <a:ext cx="882000" cy="1007792"/>
            </a:xfrm>
            <a:prstGeom prst="arc">
              <a:avLst>
                <a:gd name="adj1" fmla="val 82279"/>
                <a:gd name="adj2" fmla="val 10716511"/>
              </a:avLst>
            </a:prstGeom>
            <a:ln w="15875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5" name="Bogen 52">
              <a:extLst>
                <a:ext uri="{FF2B5EF4-FFF2-40B4-BE49-F238E27FC236}">
                  <a16:creationId xmlns:a16="http://schemas.microsoft.com/office/drawing/2014/main" id="{8CF622BA-F9D2-BBB3-D83E-73D0D33A2FEB}"/>
                </a:ext>
              </a:extLst>
            </p:cNvPr>
            <p:cNvSpPr>
              <a:spLocks/>
            </p:cNvSpPr>
            <p:nvPr/>
          </p:nvSpPr>
          <p:spPr>
            <a:xfrm>
              <a:off x="6457882" y="1386986"/>
              <a:ext cx="882000" cy="1007792"/>
            </a:xfrm>
            <a:prstGeom prst="arc">
              <a:avLst>
                <a:gd name="adj1" fmla="val 82279"/>
                <a:gd name="adj2" fmla="val 10716511"/>
              </a:avLst>
            </a:prstGeom>
            <a:ln w="15875">
              <a:solidFill>
                <a:schemeClr val="tx2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Oval 135">
              <a:extLst>
                <a:ext uri="{FF2B5EF4-FFF2-40B4-BE49-F238E27FC236}">
                  <a16:creationId xmlns:a16="http://schemas.microsoft.com/office/drawing/2014/main" id="{668D28F6-25DC-E2D7-AFDE-D59CB5F2B696}"/>
                </a:ext>
              </a:extLst>
            </p:cNvPr>
            <p:cNvSpPr/>
            <p:nvPr/>
          </p:nvSpPr>
          <p:spPr>
            <a:xfrm>
              <a:off x="6074118" y="2660960"/>
              <a:ext cx="122400" cy="122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700" b="1" dirty="0">
                  <a:solidFill>
                    <a:srgbClr val="89162F"/>
                  </a:solidFill>
                </a:rPr>
                <a:t>+</a:t>
              </a:r>
            </a:p>
          </p:txBody>
        </p:sp>
        <p:cxnSp>
          <p:nvCxnSpPr>
            <p:cNvPr id="137" name="Gerade Verbindung mit Pfeil 54">
              <a:extLst>
                <a:ext uri="{FF2B5EF4-FFF2-40B4-BE49-F238E27FC236}">
                  <a16:creationId xmlns:a16="http://schemas.microsoft.com/office/drawing/2014/main" id="{05E25915-89CF-08F1-B506-9475F6D420F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003426" y="1835573"/>
              <a:ext cx="125750" cy="784384"/>
            </a:xfrm>
            <a:prstGeom prst="straightConnector1">
              <a:avLst/>
            </a:prstGeom>
            <a:ln w="12700" cap="rnd">
              <a:solidFill>
                <a:srgbClr val="89162F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Oval 137">
              <a:extLst>
                <a:ext uri="{FF2B5EF4-FFF2-40B4-BE49-F238E27FC236}">
                  <a16:creationId xmlns:a16="http://schemas.microsoft.com/office/drawing/2014/main" id="{179AE75D-1D94-EFD9-FC4D-5EDBAD97B73F}"/>
                </a:ext>
              </a:extLst>
            </p:cNvPr>
            <p:cNvSpPr/>
            <p:nvPr/>
          </p:nvSpPr>
          <p:spPr>
            <a:xfrm>
              <a:off x="5830585" y="1789105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39" name="Oval 138">
              <a:extLst>
                <a:ext uri="{FF2B5EF4-FFF2-40B4-BE49-F238E27FC236}">
                  <a16:creationId xmlns:a16="http://schemas.microsoft.com/office/drawing/2014/main" id="{AAFE9122-0D28-822E-D47C-44D214CA7556}"/>
                </a:ext>
              </a:extLst>
            </p:cNvPr>
            <p:cNvSpPr/>
            <p:nvPr/>
          </p:nvSpPr>
          <p:spPr>
            <a:xfrm>
              <a:off x="5584852" y="3110518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0" name="Oval 139">
              <a:extLst>
                <a:ext uri="{FF2B5EF4-FFF2-40B4-BE49-F238E27FC236}">
                  <a16:creationId xmlns:a16="http://schemas.microsoft.com/office/drawing/2014/main" id="{FF6C2AC1-1EAC-5EC2-DCF8-AB1F847C7882}"/>
                </a:ext>
              </a:extLst>
            </p:cNvPr>
            <p:cNvSpPr/>
            <p:nvPr/>
          </p:nvSpPr>
          <p:spPr>
            <a:xfrm>
              <a:off x="5744323" y="2681664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1" name="Oval 140">
              <a:extLst>
                <a:ext uri="{FF2B5EF4-FFF2-40B4-BE49-F238E27FC236}">
                  <a16:creationId xmlns:a16="http://schemas.microsoft.com/office/drawing/2014/main" id="{16976FF9-471A-37E8-E010-E30BC3611B43}"/>
                </a:ext>
              </a:extLst>
            </p:cNvPr>
            <p:cNvSpPr/>
            <p:nvPr/>
          </p:nvSpPr>
          <p:spPr>
            <a:xfrm>
              <a:off x="7452375" y="3023034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2" name="Oval 141">
              <a:extLst>
                <a:ext uri="{FF2B5EF4-FFF2-40B4-BE49-F238E27FC236}">
                  <a16:creationId xmlns:a16="http://schemas.microsoft.com/office/drawing/2014/main" id="{CA006914-6AB2-E9C2-8F06-01A32AE307B6}"/>
                </a:ext>
              </a:extLst>
            </p:cNvPr>
            <p:cNvSpPr/>
            <p:nvPr/>
          </p:nvSpPr>
          <p:spPr>
            <a:xfrm>
              <a:off x="6778571" y="2180282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3" name="Oval 142">
              <a:extLst>
                <a:ext uri="{FF2B5EF4-FFF2-40B4-BE49-F238E27FC236}">
                  <a16:creationId xmlns:a16="http://schemas.microsoft.com/office/drawing/2014/main" id="{33DD5019-AB8C-61DA-A417-9CA360A0616B}"/>
                </a:ext>
              </a:extLst>
            </p:cNvPr>
            <p:cNvSpPr/>
            <p:nvPr/>
          </p:nvSpPr>
          <p:spPr>
            <a:xfrm>
              <a:off x="5914148" y="3614164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4" name="Oval 143">
              <a:extLst>
                <a:ext uri="{FF2B5EF4-FFF2-40B4-BE49-F238E27FC236}">
                  <a16:creationId xmlns:a16="http://schemas.microsoft.com/office/drawing/2014/main" id="{8B69EAE1-998A-449E-8E0B-427312CF218C}"/>
                </a:ext>
              </a:extLst>
            </p:cNvPr>
            <p:cNvSpPr/>
            <p:nvPr/>
          </p:nvSpPr>
          <p:spPr>
            <a:xfrm>
              <a:off x="6285606" y="3615157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A8AA1CA2-28C2-1D7F-35DD-554781263306}"/>
                </a:ext>
              </a:extLst>
            </p:cNvPr>
            <p:cNvSpPr/>
            <p:nvPr/>
          </p:nvSpPr>
          <p:spPr>
            <a:xfrm>
              <a:off x="5584065" y="3615157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0B9020FE-49DD-FBA7-4786-C5CACF0E4F4D}"/>
                </a:ext>
              </a:extLst>
            </p:cNvPr>
            <p:cNvSpPr/>
            <p:nvPr/>
          </p:nvSpPr>
          <p:spPr>
            <a:xfrm>
              <a:off x="6912466" y="3618457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B4132670-1897-FC50-0E8A-4C15BD1A83D1}"/>
                </a:ext>
              </a:extLst>
            </p:cNvPr>
            <p:cNvSpPr/>
            <p:nvPr/>
          </p:nvSpPr>
          <p:spPr>
            <a:xfrm>
              <a:off x="7068898" y="3622909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6317EFDE-CBA7-C884-A4CB-221F910B3115}"/>
                </a:ext>
              </a:extLst>
            </p:cNvPr>
            <p:cNvSpPr/>
            <p:nvPr/>
          </p:nvSpPr>
          <p:spPr>
            <a:xfrm>
              <a:off x="7288440" y="2452306"/>
              <a:ext cx="122400" cy="122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A3331078-46DA-8A39-FE4A-29A54C2F3ABF}"/>
                </a:ext>
              </a:extLst>
            </p:cNvPr>
            <p:cNvSpPr/>
            <p:nvPr/>
          </p:nvSpPr>
          <p:spPr>
            <a:xfrm>
              <a:off x="7515702" y="2241482"/>
              <a:ext cx="72000" cy="7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cxnSp>
          <p:nvCxnSpPr>
            <p:cNvPr id="150" name="Gerade Verbindung mit Pfeil 67">
              <a:extLst>
                <a:ext uri="{FF2B5EF4-FFF2-40B4-BE49-F238E27FC236}">
                  <a16:creationId xmlns:a16="http://schemas.microsoft.com/office/drawing/2014/main" id="{D483A6A5-880C-7746-9848-E8C1407C45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410840" y="2338997"/>
              <a:ext cx="82813" cy="103731"/>
            </a:xfrm>
            <a:prstGeom prst="straightConnector1">
              <a:avLst/>
            </a:prstGeom>
            <a:ln w="12700" cap="rnd">
              <a:solidFill>
                <a:srgbClr val="EE710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Oval 150">
              <a:extLst>
                <a:ext uri="{FF2B5EF4-FFF2-40B4-BE49-F238E27FC236}">
                  <a16:creationId xmlns:a16="http://schemas.microsoft.com/office/drawing/2014/main" id="{FA1BA71D-C172-9400-8515-A2A4D0A2C200}"/>
                </a:ext>
              </a:extLst>
            </p:cNvPr>
            <p:cNvSpPr/>
            <p:nvPr/>
          </p:nvSpPr>
          <p:spPr>
            <a:xfrm>
              <a:off x="7025939" y="2686468"/>
              <a:ext cx="122400" cy="122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700" b="1" dirty="0">
                  <a:solidFill>
                    <a:srgbClr val="89162F"/>
                  </a:solidFill>
                </a:rPr>
                <a:t>+</a:t>
              </a:r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C58E96EE-1B72-20CE-2684-BBF7AC710D5B}"/>
                </a:ext>
              </a:extLst>
            </p:cNvPr>
            <p:cNvSpPr/>
            <p:nvPr/>
          </p:nvSpPr>
          <p:spPr>
            <a:xfrm>
              <a:off x="7220079" y="2740780"/>
              <a:ext cx="72000" cy="7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53" name="Oval 152">
              <a:extLst>
                <a:ext uri="{FF2B5EF4-FFF2-40B4-BE49-F238E27FC236}">
                  <a16:creationId xmlns:a16="http://schemas.microsoft.com/office/drawing/2014/main" id="{3C223290-9A1C-0A21-EC7C-5A14D0C5A949}"/>
                </a:ext>
              </a:extLst>
            </p:cNvPr>
            <p:cNvSpPr/>
            <p:nvPr/>
          </p:nvSpPr>
          <p:spPr>
            <a:xfrm>
              <a:off x="7143900" y="2834927"/>
              <a:ext cx="72000" cy="7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cxnSp>
          <p:nvCxnSpPr>
            <p:cNvPr id="154" name="Gerade Verbindung mit Pfeil 71">
              <a:extLst>
                <a:ext uri="{FF2B5EF4-FFF2-40B4-BE49-F238E27FC236}">
                  <a16:creationId xmlns:a16="http://schemas.microsoft.com/office/drawing/2014/main" id="{D19DA6DE-7235-4099-D253-4057669722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15081" y="2601990"/>
              <a:ext cx="66224" cy="89009"/>
            </a:xfrm>
            <a:prstGeom prst="straightConnector1">
              <a:avLst/>
            </a:prstGeom>
            <a:ln w="12700" cap="rnd">
              <a:solidFill>
                <a:srgbClr val="89162F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5BBE25EA-5632-09C7-89B2-BABF1A55D281}"/>
                </a:ext>
              </a:extLst>
            </p:cNvPr>
            <p:cNvSpPr/>
            <p:nvPr/>
          </p:nvSpPr>
          <p:spPr>
            <a:xfrm>
              <a:off x="5989906" y="3227075"/>
              <a:ext cx="122400" cy="1224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56" name="Oval 155">
              <a:extLst>
                <a:ext uri="{FF2B5EF4-FFF2-40B4-BE49-F238E27FC236}">
                  <a16:creationId xmlns:a16="http://schemas.microsoft.com/office/drawing/2014/main" id="{88585EA4-2711-D6CE-D90B-51646BAEF45F}"/>
                </a:ext>
              </a:extLst>
            </p:cNvPr>
            <p:cNvSpPr/>
            <p:nvPr/>
          </p:nvSpPr>
          <p:spPr>
            <a:xfrm>
              <a:off x="6418739" y="2867765"/>
              <a:ext cx="122400" cy="122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700" b="1" dirty="0">
                  <a:solidFill>
                    <a:srgbClr val="89162F"/>
                  </a:solidFill>
                </a:rPr>
                <a:t>+</a:t>
              </a:r>
            </a:p>
          </p:txBody>
        </p:sp>
        <p:sp>
          <p:nvSpPr>
            <p:cNvPr id="157" name="Textfeld 74">
              <a:extLst>
                <a:ext uri="{FF2B5EF4-FFF2-40B4-BE49-F238E27FC236}">
                  <a16:creationId xmlns:a16="http://schemas.microsoft.com/office/drawing/2014/main" id="{AC1AFFF7-41A9-E416-958F-0AEFA50B917D}"/>
                </a:ext>
              </a:extLst>
            </p:cNvPr>
            <p:cNvSpPr txBox="1"/>
            <p:nvPr/>
          </p:nvSpPr>
          <p:spPr>
            <a:xfrm>
              <a:off x="7587276" y="2143644"/>
              <a:ext cx="197274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>
                  <a:solidFill>
                    <a:schemeClr val="accent2"/>
                  </a:solidFill>
                </a:rPr>
                <a:t>e</a:t>
              </a:r>
              <a:r>
                <a:rPr lang="en-US" sz="1000" baseline="30000" dirty="0">
                  <a:solidFill>
                    <a:schemeClr val="accent2"/>
                  </a:solidFill>
                </a:rPr>
                <a:t>-</a:t>
              </a: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1C755F52-58BF-5683-4686-B713BCD647A1}"/>
                </a:ext>
              </a:extLst>
            </p:cNvPr>
            <p:cNvSpPr/>
            <p:nvPr/>
          </p:nvSpPr>
          <p:spPr>
            <a:xfrm>
              <a:off x="6406163" y="2624960"/>
              <a:ext cx="72000" cy="72000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cxnSp>
          <p:nvCxnSpPr>
            <p:cNvPr id="159" name="Gerade Verbindung mit Pfeil 76">
              <a:extLst>
                <a:ext uri="{FF2B5EF4-FFF2-40B4-BE49-F238E27FC236}">
                  <a16:creationId xmlns:a16="http://schemas.microsoft.com/office/drawing/2014/main" id="{5A8EC20A-D380-2A30-EA2F-67F1641C0BBC}"/>
                </a:ext>
              </a:extLst>
            </p:cNvPr>
            <p:cNvCxnSpPr>
              <a:cxnSpLocks/>
            </p:cNvCxnSpPr>
            <p:nvPr/>
          </p:nvCxnSpPr>
          <p:spPr>
            <a:xfrm>
              <a:off x="6452292" y="2740549"/>
              <a:ext cx="14349" cy="85070"/>
            </a:xfrm>
            <a:prstGeom prst="straightConnector1">
              <a:avLst/>
            </a:prstGeom>
            <a:ln w="12700" cap="rnd">
              <a:solidFill>
                <a:srgbClr val="EE7101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Oval 159">
              <a:extLst>
                <a:ext uri="{FF2B5EF4-FFF2-40B4-BE49-F238E27FC236}">
                  <a16:creationId xmlns:a16="http://schemas.microsoft.com/office/drawing/2014/main" id="{3F8FC27C-76D5-6114-0F4D-E90E9B4C0E00}"/>
                </a:ext>
              </a:extLst>
            </p:cNvPr>
            <p:cNvSpPr/>
            <p:nvPr/>
          </p:nvSpPr>
          <p:spPr>
            <a:xfrm>
              <a:off x="6450089" y="3152093"/>
              <a:ext cx="122400" cy="122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cxnSp>
          <p:nvCxnSpPr>
            <p:cNvPr id="161" name="Gerade Verbindung mit Pfeil 78">
              <a:extLst>
                <a:ext uri="{FF2B5EF4-FFF2-40B4-BE49-F238E27FC236}">
                  <a16:creationId xmlns:a16="http://schemas.microsoft.com/office/drawing/2014/main" id="{63F43980-219A-FA3E-C265-4DEDED342E6D}"/>
                </a:ext>
              </a:extLst>
            </p:cNvPr>
            <p:cNvCxnSpPr>
              <a:cxnSpLocks/>
            </p:cNvCxnSpPr>
            <p:nvPr/>
          </p:nvCxnSpPr>
          <p:spPr>
            <a:xfrm>
              <a:off x="6490066" y="3036256"/>
              <a:ext cx="7849" cy="74564"/>
            </a:xfrm>
            <a:prstGeom prst="straightConnector1">
              <a:avLst/>
            </a:prstGeom>
            <a:ln w="12700" cap="rnd">
              <a:solidFill>
                <a:srgbClr val="89162F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Gekrümmte Verbindung 79">
              <a:extLst>
                <a:ext uri="{FF2B5EF4-FFF2-40B4-BE49-F238E27FC236}">
                  <a16:creationId xmlns:a16="http://schemas.microsoft.com/office/drawing/2014/main" id="{D804C514-44C4-9BC7-5156-121F724A187C}"/>
                </a:ext>
              </a:extLst>
            </p:cNvPr>
            <p:cNvCxnSpPr>
              <a:cxnSpLocks/>
            </p:cNvCxnSpPr>
            <p:nvPr/>
          </p:nvCxnSpPr>
          <p:spPr>
            <a:xfrm>
              <a:off x="6572489" y="3045157"/>
              <a:ext cx="162833" cy="54263"/>
            </a:xfrm>
            <a:prstGeom prst="curvedConnector3">
              <a:avLst>
                <a:gd name="adj1" fmla="val 33130"/>
              </a:avLst>
            </a:prstGeom>
            <a:ln w="12700" cap="rnd">
              <a:solidFill>
                <a:schemeClr val="bg2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3" name="Textfeld 80">
                  <a:extLst>
                    <a:ext uri="{FF2B5EF4-FFF2-40B4-BE49-F238E27FC236}">
                      <a16:creationId xmlns:a16="http://schemas.microsoft.com/office/drawing/2014/main" id="{C4D6E42D-7E35-7DB5-9214-0F356A423B37}"/>
                    </a:ext>
                  </a:extLst>
                </p:cNvPr>
                <p:cNvSpPr txBox="1"/>
                <p:nvPr/>
              </p:nvSpPr>
              <p:spPr>
                <a:xfrm>
                  <a:off x="6758376" y="3035708"/>
                  <a:ext cx="140506" cy="14129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b" anchorCtr="0">
                  <a:no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>
                        <m:r>
                          <a:rPr lang="de-DE" sz="1000" b="0" i="1" baseline="3000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ℎ</m:t>
                        </m:r>
                        <m:r>
                          <a:rPr lang="de-DE" sz="1000" b="0" i="1" baseline="3000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𝜈</m:t>
                        </m:r>
                      </m:oMath>
                    </m:oMathPara>
                  </a14:m>
                  <a:endParaRPr lang="en-US" sz="1000" baseline="30000" dirty="0">
                    <a:solidFill>
                      <a:schemeClr val="bg2"/>
                    </a:solidFill>
                  </a:endParaRPr>
                </a:p>
              </p:txBody>
            </p:sp>
          </mc:Choice>
          <mc:Fallback xmlns="">
            <p:sp>
              <p:nvSpPr>
                <p:cNvPr id="81" name="Textfeld 80">
                  <a:extLst>
                    <a:ext uri="{FF2B5EF4-FFF2-40B4-BE49-F238E27FC236}">
                      <a16:creationId xmlns:a16="http://schemas.microsoft.com/office/drawing/2014/main" id="{888BBE1D-8E36-E90A-3ADA-98F7112A386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58376" y="3035708"/>
                  <a:ext cx="140506" cy="141297"/>
                </a:xfrm>
                <a:prstGeom prst="rect">
                  <a:avLst/>
                </a:prstGeom>
                <a:blipFill>
                  <a:blip r:embed="rId9"/>
                  <a:stretch>
                    <a:fillRect l="-18182" t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64" name="Gerade Verbindung mit Pfeil 81">
              <a:extLst>
                <a:ext uri="{FF2B5EF4-FFF2-40B4-BE49-F238E27FC236}">
                  <a16:creationId xmlns:a16="http://schemas.microsoft.com/office/drawing/2014/main" id="{C28524A9-FE39-B48C-DE23-734E4D1C5C4A}"/>
                </a:ext>
              </a:extLst>
            </p:cNvPr>
            <p:cNvCxnSpPr>
              <a:cxnSpLocks/>
            </p:cNvCxnSpPr>
            <p:nvPr/>
          </p:nvCxnSpPr>
          <p:spPr>
            <a:xfrm>
              <a:off x="6097741" y="3668523"/>
              <a:ext cx="141648" cy="0"/>
            </a:xfrm>
            <a:prstGeom prst="straightConnector1">
              <a:avLst/>
            </a:prstGeom>
            <a:ln w="12700" cap="rnd">
              <a:solidFill>
                <a:schemeClr val="tx2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Gerade Verbindung mit Pfeil 82">
              <a:extLst>
                <a:ext uri="{FF2B5EF4-FFF2-40B4-BE49-F238E27FC236}">
                  <a16:creationId xmlns:a16="http://schemas.microsoft.com/office/drawing/2014/main" id="{FD6994A9-F552-67DF-A9D6-D9A94C302AE8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54466" y="3493430"/>
              <a:ext cx="115280" cy="120734"/>
            </a:xfrm>
            <a:prstGeom prst="straightConnector1">
              <a:avLst/>
            </a:prstGeom>
            <a:ln w="12700" cap="rnd">
              <a:solidFill>
                <a:schemeClr val="tx2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6" name="Rechteck 83">
              <a:extLst>
                <a:ext uri="{FF2B5EF4-FFF2-40B4-BE49-F238E27FC236}">
                  <a16:creationId xmlns:a16="http://schemas.microsoft.com/office/drawing/2014/main" id="{1372A8DF-6CE7-580C-48B2-C9992D4C9E8C}"/>
                </a:ext>
              </a:extLst>
            </p:cNvPr>
            <p:cNvSpPr/>
            <p:nvPr/>
          </p:nvSpPr>
          <p:spPr>
            <a:xfrm>
              <a:off x="4237463" y="1546864"/>
              <a:ext cx="288032" cy="2681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7" name="Rechteck 84">
              <a:extLst>
                <a:ext uri="{FF2B5EF4-FFF2-40B4-BE49-F238E27FC236}">
                  <a16:creationId xmlns:a16="http://schemas.microsoft.com/office/drawing/2014/main" id="{D27D0DF1-65A5-13EC-8764-3659BA030212}"/>
                </a:ext>
              </a:extLst>
            </p:cNvPr>
            <p:cNvSpPr/>
            <p:nvPr/>
          </p:nvSpPr>
          <p:spPr>
            <a:xfrm>
              <a:off x="4234070" y="1939302"/>
              <a:ext cx="288032" cy="2681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7A3E42B2-F2E6-2ADB-231A-CFF038FA5EAF}"/>
                </a:ext>
              </a:extLst>
            </p:cNvPr>
            <p:cNvSpPr/>
            <p:nvPr/>
          </p:nvSpPr>
          <p:spPr>
            <a:xfrm>
              <a:off x="4201706" y="1625212"/>
              <a:ext cx="122400" cy="122400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5400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sp>
          <p:nvSpPr>
            <p:cNvPr id="169" name="Oval 168">
              <a:extLst>
                <a:ext uri="{FF2B5EF4-FFF2-40B4-BE49-F238E27FC236}">
                  <a16:creationId xmlns:a16="http://schemas.microsoft.com/office/drawing/2014/main" id="{A0699E27-EB3D-309E-26EE-BC249B0EFF84}"/>
                </a:ext>
              </a:extLst>
            </p:cNvPr>
            <p:cNvSpPr/>
            <p:nvPr/>
          </p:nvSpPr>
          <p:spPr>
            <a:xfrm>
              <a:off x="4201706" y="2017650"/>
              <a:ext cx="122400" cy="122400"/>
            </a:xfrm>
            <a:prstGeom prst="ellipse">
              <a:avLst/>
            </a:prstGeom>
            <a:solidFill>
              <a:srgbClr val="00B050">
                <a:alpha val="10292"/>
              </a:srgbClr>
            </a:solidFill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en-US" sz="700" b="1" dirty="0">
                <a:solidFill>
                  <a:srgbClr val="89162F"/>
                </a:solidFill>
              </a:endParaRPr>
            </a:p>
          </p:txBody>
        </p:sp>
        <p:cxnSp>
          <p:nvCxnSpPr>
            <p:cNvPr id="170" name="Gerade Verbindung mit Pfeil 88">
              <a:extLst>
                <a:ext uri="{FF2B5EF4-FFF2-40B4-BE49-F238E27FC236}">
                  <a16:creationId xmlns:a16="http://schemas.microsoft.com/office/drawing/2014/main" id="{FFCF5038-073C-5AD8-D61C-432FA45A215A}"/>
                </a:ext>
              </a:extLst>
            </p:cNvPr>
            <p:cNvCxnSpPr>
              <a:cxnSpLocks/>
            </p:cNvCxnSpPr>
            <p:nvPr/>
          </p:nvCxnSpPr>
          <p:spPr>
            <a:xfrm>
              <a:off x="4385306" y="1686412"/>
              <a:ext cx="146130" cy="0"/>
            </a:xfrm>
            <a:prstGeom prst="straightConnector1">
              <a:avLst/>
            </a:prstGeom>
            <a:ln w="15875" cap="rnd">
              <a:solidFill>
                <a:srgbClr val="89162F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Gerade Verbindung mit Pfeil 89">
              <a:extLst>
                <a:ext uri="{FF2B5EF4-FFF2-40B4-BE49-F238E27FC236}">
                  <a16:creationId xmlns:a16="http://schemas.microsoft.com/office/drawing/2014/main" id="{2B9C9703-A7C1-1B1F-04E5-B0AC64B09201}"/>
                </a:ext>
              </a:extLst>
            </p:cNvPr>
            <p:cNvCxnSpPr>
              <a:cxnSpLocks/>
            </p:cNvCxnSpPr>
            <p:nvPr/>
          </p:nvCxnSpPr>
          <p:spPr>
            <a:xfrm>
              <a:off x="4385306" y="2078850"/>
              <a:ext cx="146130" cy="0"/>
            </a:xfrm>
            <a:prstGeom prst="straightConnector1">
              <a:avLst/>
            </a:prstGeom>
            <a:ln w="15875" cap="rnd">
              <a:solidFill>
                <a:srgbClr val="00B050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2" name="Textfeld 90">
              <a:extLst>
                <a:ext uri="{FF2B5EF4-FFF2-40B4-BE49-F238E27FC236}">
                  <a16:creationId xmlns:a16="http://schemas.microsoft.com/office/drawing/2014/main" id="{D5FEA49B-CFFF-8042-0947-997F60B045B7}"/>
                </a:ext>
              </a:extLst>
            </p:cNvPr>
            <p:cNvSpPr txBox="1"/>
            <p:nvPr/>
          </p:nvSpPr>
          <p:spPr>
            <a:xfrm>
              <a:off x="3936599" y="1469920"/>
              <a:ext cx="288031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 err="1">
                  <a:solidFill>
                    <a:srgbClr val="89162F"/>
                  </a:solidFill>
                </a:rPr>
                <a:t>Ar</a:t>
              </a:r>
              <a:endParaRPr lang="en-US" sz="1000" baseline="30000" dirty="0">
                <a:solidFill>
                  <a:srgbClr val="89162F"/>
                </a:solidFill>
              </a:endParaRPr>
            </a:p>
          </p:txBody>
        </p:sp>
        <p:sp>
          <p:nvSpPr>
            <p:cNvPr id="173" name="Textfeld 91">
              <a:extLst>
                <a:ext uri="{FF2B5EF4-FFF2-40B4-BE49-F238E27FC236}">
                  <a16:creationId xmlns:a16="http://schemas.microsoft.com/office/drawing/2014/main" id="{98BAAC06-B1ED-55CF-A3CC-0EE3F3ABB0D0}"/>
                </a:ext>
              </a:extLst>
            </p:cNvPr>
            <p:cNvSpPr txBox="1"/>
            <p:nvPr/>
          </p:nvSpPr>
          <p:spPr>
            <a:xfrm>
              <a:off x="3939849" y="1853976"/>
              <a:ext cx="288031" cy="1538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000" dirty="0">
                  <a:solidFill>
                    <a:srgbClr val="00B050"/>
                  </a:solidFill>
                </a:rPr>
                <a:t>O</a:t>
              </a:r>
              <a:r>
                <a:rPr lang="en-US" sz="1000" baseline="-25000" dirty="0">
                  <a:solidFill>
                    <a:srgbClr val="00B050"/>
                  </a:solidFill>
                </a:rPr>
                <a:t>2</a:t>
              </a:r>
            </a:p>
          </p:txBody>
        </p:sp>
        <p:sp>
          <p:nvSpPr>
            <p:cNvPr id="174" name="Abgerundetes Rechteck 93">
              <a:extLst>
                <a:ext uri="{FF2B5EF4-FFF2-40B4-BE49-F238E27FC236}">
                  <a16:creationId xmlns:a16="http://schemas.microsoft.com/office/drawing/2014/main" id="{5AD48C76-939F-64A2-E9D6-B8C302493FDF}"/>
                </a:ext>
              </a:extLst>
            </p:cNvPr>
            <p:cNvSpPr/>
            <p:nvPr/>
          </p:nvSpPr>
          <p:spPr>
            <a:xfrm>
              <a:off x="8574032" y="2600913"/>
              <a:ext cx="513454" cy="428387"/>
            </a:xfrm>
            <a:prstGeom prst="roundRect">
              <a:avLst>
                <a:gd name="adj" fmla="val 24790"/>
              </a:avLst>
            </a:prstGeom>
            <a:noFill/>
            <a:ln w="222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00" dirty="0">
                  <a:solidFill>
                    <a:schemeClr val="tx2"/>
                  </a:solidFill>
                </a:rPr>
                <a:t>DC/RF</a:t>
              </a:r>
            </a:p>
          </p:txBody>
        </p:sp>
        <p:cxnSp>
          <p:nvCxnSpPr>
            <p:cNvPr id="175" name="Gerade Verbindung 94">
              <a:extLst>
                <a:ext uri="{FF2B5EF4-FFF2-40B4-BE49-F238E27FC236}">
                  <a16:creationId xmlns:a16="http://schemas.microsoft.com/office/drawing/2014/main" id="{93B1F629-8FBD-F23C-CD48-F25034648FDA}"/>
                </a:ext>
              </a:extLst>
            </p:cNvPr>
            <p:cNvCxnSpPr>
              <a:cxnSpLocks/>
              <a:stCxn id="182" idx="0"/>
            </p:cNvCxnSpPr>
            <p:nvPr/>
          </p:nvCxnSpPr>
          <p:spPr>
            <a:xfrm flipV="1">
              <a:off x="6462580" y="1201537"/>
              <a:ext cx="0" cy="250186"/>
            </a:xfrm>
            <a:prstGeom prst="line">
              <a:avLst/>
            </a:prstGeom>
            <a:ln w="22225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Gerade Verbindung 95">
              <a:extLst>
                <a:ext uri="{FF2B5EF4-FFF2-40B4-BE49-F238E27FC236}">
                  <a16:creationId xmlns:a16="http://schemas.microsoft.com/office/drawing/2014/main" id="{E22EEF35-BE9B-F704-E713-3DA2025FAAEA}"/>
                </a:ext>
              </a:extLst>
            </p:cNvPr>
            <p:cNvCxnSpPr>
              <a:cxnSpLocks/>
              <a:stCxn id="174" idx="0"/>
            </p:cNvCxnSpPr>
            <p:nvPr/>
          </p:nvCxnSpPr>
          <p:spPr>
            <a:xfrm flipH="1" flipV="1">
              <a:off x="8830717" y="1204367"/>
              <a:ext cx="42" cy="1396546"/>
            </a:xfrm>
            <a:prstGeom prst="line">
              <a:avLst/>
            </a:prstGeom>
            <a:ln w="22225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Gerade Verbindung 96">
              <a:extLst>
                <a:ext uri="{FF2B5EF4-FFF2-40B4-BE49-F238E27FC236}">
                  <a16:creationId xmlns:a16="http://schemas.microsoft.com/office/drawing/2014/main" id="{C95512CA-6985-874A-1269-811528FAAFD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66575" y="1195591"/>
              <a:ext cx="2364183" cy="0"/>
            </a:xfrm>
            <a:prstGeom prst="line">
              <a:avLst/>
            </a:prstGeom>
            <a:ln w="22225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Gerade Verbindung 97">
              <a:extLst>
                <a:ext uri="{FF2B5EF4-FFF2-40B4-BE49-F238E27FC236}">
                  <a16:creationId xmlns:a16="http://schemas.microsoft.com/office/drawing/2014/main" id="{62E4F390-5D63-3011-C642-CA44DA283C5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7882" y="4067471"/>
              <a:ext cx="0" cy="250186"/>
            </a:xfrm>
            <a:prstGeom prst="line">
              <a:avLst/>
            </a:prstGeom>
            <a:ln w="22225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Gerade Verbindung 98">
              <a:extLst>
                <a:ext uri="{FF2B5EF4-FFF2-40B4-BE49-F238E27FC236}">
                  <a16:creationId xmlns:a16="http://schemas.microsoft.com/office/drawing/2014/main" id="{BBE458B5-67D9-ECF6-CAC5-ACB6911A0C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466574" y="4317657"/>
              <a:ext cx="2364184" cy="0"/>
            </a:xfrm>
            <a:prstGeom prst="line">
              <a:avLst/>
            </a:prstGeom>
            <a:ln w="22225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Gerade Verbindung 99">
              <a:extLst>
                <a:ext uri="{FF2B5EF4-FFF2-40B4-BE49-F238E27FC236}">
                  <a16:creationId xmlns:a16="http://schemas.microsoft.com/office/drawing/2014/main" id="{BC48A1C8-E9D3-F8F8-D5CE-84D0445022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830758" y="3035017"/>
              <a:ext cx="0" cy="1282640"/>
            </a:xfrm>
            <a:prstGeom prst="line">
              <a:avLst/>
            </a:prstGeom>
            <a:ln w="22225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1" name="Abgerundetes Rechteck 100">
              <a:extLst>
                <a:ext uri="{FF2B5EF4-FFF2-40B4-BE49-F238E27FC236}">
                  <a16:creationId xmlns:a16="http://schemas.microsoft.com/office/drawing/2014/main" id="{4926830E-A85D-D56A-C6C8-559E48916F19}"/>
                </a:ext>
              </a:extLst>
            </p:cNvPr>
            <p:cNvSpPr/>
            <p:nvPr/>
          </p:nvSpPr>
          <p:spPr>
            <a:xfrm>
              <a:off x="6382167" y="3853470"/>
              <a:ext cx="152400" cy="258721"/>
            </a:xfrm>
            <a:prstGeom prst="round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2" name="Abgerundetes Rechteck 101">
              <a:extLst>
                <a:ext uri="{FF2B5EF4-FFF2-40B4-BE49-F238E27FC236}">
                  <a16:creationId xmlns:a16="http://schemas.microsoft.com/office/drawing/2014/main" id="{2307315F-80D3-3DF1-6E20-5DC799AC68DB}"/>
                </a:ext>
              </a:extLst>
            </p:cNvPr>
            <p:cNvSpPr/>
            <p:nvPr/>
          </p:nvSpPr>
          <p:spPr>
            <a:xfrm>
              <a:off x="6336580" y="1451723"/>
              <a:ext cx="251999" cy="125999"/>
            </a:xfrm>
            <a:prstGeom prst="roundRect">
              <a:avLst>
                <a:gd name="adj" fmla="val 20332"/>
              </a:avLst>
            </a:prstGeom>
            <a:solidFill>
              <a:srgbClr val="E100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3" name="Gerade Verbindung mit Pfeil 102">
              <a:extLst>
                <a:ext uri="{FF2B5EF4-FFF2-40B4-BE49-F238E27FC236}">
                  <a16:creationId xmlns:a16="http://schemas.microsoft.com/office/drawing/2014/main" id="{D9C244BE-4B1E-E93F-795A-A843851235EB}"/>
                </a:ext>
              </a:extLst>
            </p:cNvPr>
            <p:cNvCxnSpPr>
              <a:cxnSpLocks/>
            </p:cNvCxnSpPr>
            <p:nvPr/>
          </p:nvCxnSpPr>
          <p:spPr>
            <a:xfrm>
              <a:off x="5888455" y="1969885"/>
              <a:ext cx="9958" cy="307593"/>
            </a:xfrm>
            <a:prstGeom prst="straightConnector1">
              <a:avLst/>
            </a:prstGeom>
            <a:ln w="12700" cap="rnd">
              <a:solidFill>
                <a:schemeClr val="tx2"/>
              </a:solidFill>
              <a:tailEnd type="triangle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" name="Textfeld 103">
              <a:extLst>
                <a:ext uri="{FF2B5EF4-FFF2-40B4-BE49-F238E27FC236}">
                  <a16:creationId xmlns:a16="http://schemas.microsoft.com/office/drawing/2014/main" id="{F857D770-680A-839D-C694-813E2EB6A1CF}"/>
                </a:ext>
              </a:extLst>
            </p:cNvPr>
            <p:cNvSpPr txBox="1"/>
            <p:nvPr/>
          </p:nvSpPr>
          <p:spPr>
            <a:xfrm>
              <a:off x="4465231" y="3075734"/>
              <a:ext cx="924997" cy="2826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800" dirty="0"/>
                <a:t>spontaneous ionization</a:t>
              </a:r>
            </a:p>
          </p:txBody>
        </p:sp>
        <p:sp>
          <p:nvSpPr>
            <p:cNvPr id="185" name="Textfeld 105">
              <a:extLst>
                <a:ext uri="{FF2B5EF4-FFF2-40B4-BE49-F238E27FC236}">
                  <a16:creationId xmlns:a16="http://schemas.microsoft.com/office/drawing/2014/main" id="{1775E177-95A1-9252-A9D3-3D778C35D338}"/>
                </a:ext>
              </a:extLst>
            </p:cNvPr>
            <p:cNvSpPr txBox="1"/>
            <p:nvPr/>
          </p:nvSpPr>
          <p:spPr>
            <a:xfrm>
              <a:off x="5937080" y="1139941"/>
              <a:ext cx="442383" cy="1482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en-US" sz="800" dirty="0"/>
                <a:t>cathode</a:t>
              </a:r>
            </a:p>
          </p:txBody>
        </p:sp>
        <p:sp>
          <p:nvSpPr>
            <p:cNvPr id="186" name="Textfeld 106">
              <a:extLst>
                <a:ext uri="{FF2B5EF4-FFF2-40B4-BE49-F238E27FC236}">
                  <a16:creationId xmlns:a16="http://schemas.microsoft.com/office/drawing/2014/main" id="{32C940C1-43A3-CB29-5D20-2E822D20FDF1}"/>
                </a:ext>
              </a:extLst>
            </p:cNvPr>
            <p:cNvSpPr txBox="1"/>
            <p:nvPr/>
          </p:nvSpPr>
          <p:spPr>
            <a:xfrm>
              <a:off x="5421809" y="4223662"/>
              <a:ext cx="924997" cy="1482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en-US" sz="800" dirty="0"/>
                <a:t>anode</a:t>
              </a:r>
            </a:p>
          </p:txBody>
        </p:sp>
        <p:sp>
          <p:nvSpPr>
            <p:cNvPr id="187" name="Textfeld 107">
              <a:extLst>
                <a:ext uri="{FF2B5EF4-FFF2-40B4-BE49-F238E27FC236}">
                  <a16:creationId xmlns:a16="http://schemas.microsoft.com/office/drawing/2014/main" id="{8828283E-69D1-632E-55D4-EEAEC1C8CCBE}"/>
                </a:ext>
              </a:extLst>
            </p:cNvPr>
            <p:cNvSpPr txBox="1"/>
            <p:nvPr/>
          </p:nvSpPr>
          <p:spPr>
            <a:xfrm>
              <a:off x="4727091" y="3859722"/>
              <a:ext cx="302118" cy="1482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en-US" sz="800" dirty="0">
                  <a:solidFill>
                    <a:srgbClr val="BFBFBF"/>
                  </a:solidFill>
                </a:rPr>
                <a:t>table</a:t>
              </a:r>
            </a:p>
          </p:txBody>
        </p:sp>
        <p:sp>
          <p:nvSpPr>
            <p:cNvPr id="188" name="Textfeld 108">
              <a:extLst>
                <a:ext uri="{FF2B5EF4-FFF2-40B4-BE49-F238E27FC236}">
                  <a16:creationId xmlns:a16="http://schemas.microsoft.com/office/drawing/2014/main" id="{6DD76EAB-D341-2AF0-80C0-39DE35881050}"/>
                </a:ext>
              </a:extLst>
            </p:cNvPr>
            <p:cNvSpPr txBox="1"/>
            <p:nvPr/>
          </p:nvSpPr>
          <p:spPr>
            <a:xfrm>
              <a:off x="7874536" y="3738700"/>
              <a:ext cx="488855" cy="1482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800" dirty="0">
                  <a:solidFill>
                    <a:srgbClr val="254F31"/>
                  </a:solidFill>
                </a:rPr>
                <a:t>substrate</a:t>
              </a:r>
            </a:p>
          </p:txBody>
        </p:sp>
        <p:sp>
          <p:nvSpPr>
            <p:cNvPr id="189" name="Textfeld 109">
              <a:extLst>
                <a:ext uri="{FF2B5EF4-FFF2-40B4-BE49-F238E27FC236}">
                  <a16:creationId xmlns:a16="http://schemas.microsoft.com/office/drawing/2014/main" id="{9CC4FFEC-12B2-F0ED-5800-86F581E97B9D}"/>
                </a:ext>
              </a:extLst>
            </p:cNvPr>
            <p:cNvSpPr txBox="1"/>
            <p:nvPr/>
          </p:nvSpPr>
          <p:spPr>
            <a:xfrm>
              <a:off x="7849658" y="1533172"/>
              <a:ext cx="585712" cy="27365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800" dirty="0"/>
                <a:t>permanent magnets</a:t>
              </a:r>
            </a:p>
          </p:txBody>
        </p:sp>
        <p:cxnSp>
          <p:nvCxnSpPr>
            <p:cNvPr id="190" name="Gerade Verbindung 110">
              <a:extLst>
                <a:ext uri="{FF2B5EF4-FFF2-40B4-BE49-F238E27FC236}">
                  <a16:creationId xmlns:a16="http://schemas.microsoft.com/office/drawing/2014/main" id="{12A37438-6378-DC23-E7AC-838355ACD1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88036" y="1608459"/>
              <a:ext cx="421945" cy="38168"/>
            </a:xfrm>
            <a:prstGeom prst="line">
              <a:avLst/>
            </a:prstGeom>
            <a:ln w="12700" cap="rnd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1" name="Textfeld 111">
              <a:extLst>
                <a:ext uri="{FF2B5EF4-FFF2-40B4-BE49-F238E27FC236}">
                  <a16:creationId xmlns:a16="http://schemas.microsoft.com/office/drawing/2014/main" id="{35A33C23-938B-FDCD-9ECF-4206F4CD9593}"/>
                </a:ext>
              </a:extLst>
            </p:cNvPr>
            <p:cNvSpPr txBox="1"/>
            <p:nvPr/>
          </p:nvSpPr>
          <p:spPr>
            <a:xfrm>
              <a:off x="4625973" y="1705688"/>
              <a:ext cx="530790" cy="14828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en-US" sz="800" dirty="0"/>
                <a:t>target</a:t>
              </a:r>
            </a:p>
          </p:txBody>
        </p:sp>
        <p:sp>
          <p:nvSpPr>
            <p:cNvPr id="192" name="Textfeld 114">
              <a:extLst>
                <a:ext uri="{FF2B5EF4-FFF2-40B4-BE49-F238E27FC236}">
                  <a16:creationId xmlns:a16="http://schemas.microsoft.com/office/drawing/2014/main" id="{7BADA56B-4915-E95C-4080-B0FD25BF5C55}"/>
                </a:ext>
              </a:extLst>
            </p:cNvPr>
            <p:cNvSpPr txBox="1"/>
            <p:nvPr/>
          </p:nvSpPr>
          <p:spPr>
            <a:xfrm>
              <a:off x="5972270" y="3462234"/>
              <a:ext cx="370343" cy="1064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700" dirty="0"/>
                <a:t>diffusion</a:t>
              </a:r>
            </a:p>
          </p:txBody>
        </p:sp>
        <p:sp>
          <p:nvSpPr>
            <p:cNvPr id="193" name="Textfeld 115">
              <a:extLst>
                <a:ext uri="{FF2B5EF4-FFF2-40B4-BE49-F238E27FC236}">
                  <a16:creationId xmlns:a16="http://schemas.microsoft.com/office/drawing/2014/main" id="{4B814BF7-3237-87DF-926B-99674E45C18A}"/>
                </a:ext>
              </a:extLst>
            </p:cNvPr>
            <p:cNvSpPr txBox="1"/>
            <p:nvPr/>
          </p:nvSpPr>
          <p:spPr>
            <a:xfrm>
              <a:off x="4949015" y="3513828"/>
              <a:ext cx="462850" cy="1064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en-US" sz="700" dirty="0"/>
                <a:t>desorption</a:t>
              </a:r>
            </a:p>
          </p:txBody>
        </p:sp>
        <p:sp>
          <p:nvSpPr>
            <p:cNvPr id="194" name="Textfeld 116">
              <a:extLst>
                <a:ext uri="{FF2B5EF4-FFF2-40B4-BE49-F238E27FC236}">
                  <a16:creationId xmlns:a16="http://schemas.microsoft.com/office/drawing/2014/main" id="{DBECE508-0280-239A-C81F-2B529502ED06}"/>
                </a:ext>
              </a:extLst>
            </p:cNvPr>
            <p:cNvSpPr txBox="1"/>
            <p:nvPr/>
          </p:nvSpPr>
          <p:spPr>
            <a:xfrm>
              <a:off x="7471349" y="2584254"/>
              <a:ext cx="533637" cy="1584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r>
                <a:rPr lang="en-US" sz="800" dirty="0"/>
                <a:t>ionization</a:t>
              </a:r>
            </a:p>
          </p:txBody>
        </p:sp>
        <p:sp>
          <p:nvSpPr>
            <p:cNvPr id="195" name="Textfeld 117">
              <a:extLst>
                <a:ext uri="{FF2B5EF4-FFF2-40B4-BE49-F238E27FC236}">
                  <a16:creationId xmlns:a16="http://schemas.microsoft.com/office/drawing/2014/main" id="{5FDB244F-B5E5-E576-FA65-15130C32E5E0}"/>
                </a:ext>
              </a:extLst>
            </p:cNvPr>
            <p:cNvSpPr txBox="1"/>
            <p:nvPr/>
          </p:nvSpPr>
          <p:spPr>
            <a:xfrm>
              <a:off x="5631905" y="2924605"/>
              <a:ext cx="709300" cy="15842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r"/>
              <a:r>
                <a:rPr lang="en-US" sz="800" dirty="0"/>
                <a:t>recombination</a:t>
              </a:r>
            </a:p>
          </p:txBody>
        </p:sp>
        <p:sp>
          <p:nvSpPr>
            <p:cNvPr id="196" name="Textfeld 118">
              <a:extLst>
                <a:ext uri="{FF2B5EF4-FFF2-40B4-BE49-F238E27FC236}">
                  <a16:creationId xmlns:a16="http://schemas.microsoft.com/office/drawing/2014/main" id="{DE362FE3-9456-C8FB-73AF-4713DB3CC03D}"/>
                </a:ext>
              </a:extLst>
            </p:cNvPr>
            <p:cNvSpPr txBox="1"/>
            <p:nvPr/>
          </p:nvSpPr>
          <p:spPr>
            <a:xfrm>
              <a:off x="7402104" y="1888126"/>
              <a:ext cx="370343" cy="10640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algn="ctr"/>
              <a:r>
                <a:rPr lang="en-US" sz="700" dirty="0">
                  <a:solidFill>
                    <a:schemeClr val="tx2"/>
                  </a:solidFill>
                </a:rPr>
                <a:t>field lines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58352162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Discovery and Interfaces (MDI) Research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883231" y="6362393"/>
            <a:ext cx="8104453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400" b="1" dirty="0">
                <a:latin typeface="Calibri" panose="020F0502020204030204"/>
              </a:rPr>
              <a:t>RDMS</a:t>
            </a:r>
            <a:r>
              <a:rPr lang="en-US" sz="1400" dirty="0">
                <a:latin typeface="Calibri" panose="020F0502020204030204"/>
              </a:rPr>
              <a:t> – Research Data Management System</a:t>
            </a:r>
            <a:endParaRPr lang="en-US" sz="1400" dirty="0"/>
          </a:p>
        </p:txBody>
      </p:sp>
      <p:pic>
        <p:nvPicPr>
          <p:cNvPr id="18" name="Grafik 6" descr="Ein Bild, das Text, Screenshot, Kreis, Diagramm enthält.">
            <a:extLst>
              <a:ext uri="{FF2B5EF4-FFF2-40B4-BE49-F238E27FC236}">
                <a16:creationId xmlns:a16="http://schemas.microsoft.com/office/drawing/2014/main" id="{4D80783F-9A58-B253-120E-17CF82FD4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7" y="785892"/>
            <a:ext cx="11968622" cy="474070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D1E99F5-683E-78EF-5ABC-0B1FFFC61A53}"/>
              </a:ext>
            </a:extLst>
          </p:cNvPr>
          <p:cNvSpPr txBox="1"/>
          <p:nvPr/>
        </p:nvSpPr>
        <p:spPr>
          <a:xfrm>
            <a:off x="160773" y="5751064"/>
            <a:ext cx="118269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/>
            <a:r>
              <a:rPr lang="en-US" b="1" dirty="0">
                <a:latin typeface="Calibri" panose="020F0502020204030204"/>
              </a:rPr>
              <a:t>Goal: </a:t>
            </a:r>
            <a:r>
              <a:rPr lang="en-US" dirty="0">
                <a:latin typeface="Calibri" panose="020F0502020204030204"/>
              </a:rPr>
              <a:t>provide </a:t>
            </a:r>
            <a:r>
              <a:rPr lang="en-US" u="sng" dirty="0">
                <a:latin typeface="Calibri" panose="020F0502020204030204"/>
              </a:rPr>
              <a:t>Research Data Management</a:t>
            </a:r>
            <a:r>
              <a:rPr lang="en-US" dirty="0">
                <a:latin typeface="Calibri" panose="020F0502020204030204"/>
              </a:rPr>
              <a:t> Support for </a:t>
            </a:r>
            <a:r>
              <a:rPr lang="en-US" sz="1800" dirty="0">
                <a:latin typeface="Calibri" panose="020F0502020204030204"/>
              </a:rPr>
              <a:t>Combinatorial Materials Science and High-Throughput Methods</a:t>
            </a:r>
          </a:p>
        </p:txBody>
      </p:sp>
    </p:spTree>
    <p:extLst>
      <p:ext uri="{BB962C8B-B14F-4D97-AF65-F5344CB8AC3E}">
        <p14:creationId xmlns:p14="http://schemas.microsoft.com/office/powerpoint/2010/main" val="21847908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 Graph as a Research Workflow Representation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4462" y="6362393"/>
            <a:ext cx="8997538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b="1" dirty="0"/>
              <a:t>EDX</a:t>
            </a:r>
            <a:r>
              <a:rPr lang="en-US" sz="1200" dirty="0"/>
              <a:t> – Energy-Dispersive X-ray spectroscopy (to determine composition)	</a:t>
            </a:r>
            <a:r>
              <a:rPr lang="en-US" sz="1200" b="1" dirty="0"/>
              <a:t>XRD</a:t>
            </a:r>
            <a:r>
              <a:rPr lang="en-US" sz="1200" dirty="0"/>
              <a:t> – X-Ray Diffraction (to determine crystallographic structure)</a:t>
            </a:r>
            <a:br>
              <a:rPr lang="en-US" dirty="0"/>
            </a:br>
            <a:endParaRPr lang="en-US" sz="900" dirty="0">
              <a:solidFill>
                <a:srgbClr val="0070C0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3D4107F-AEFD-34BB-D040-2AB6EFB2944F}"/>
              </a:ext>
            </a:extLst>
          </p:cNvPr>
          <p:cNvGrpSpPr/>
          <p:nvPr/>
        </p:nvGrpSpPr>
        <p:grpSpPr>
          <a:xfrm>
            <a:off x="3751399" y="3724272"/>
            <a:ext cx="1567543" cy="1805675"/>
            <a:chOff x="3751399" y="3724272"/>
            <a:chExt cx="1567543" cy="1805675"/>
          </a:xfrm>
        </p:grpSpPr>
        <p:sp>
          <p:nvSpPr>
            <p:cNvPr id="53" name="Flowchart: Multidocument 52">
              <a:extLst>
                <a:ext uri="{FF2B5EF4-FFF2-40B4-BE49-F238E27FC236}">
                  <a16:creationId xmlns:a16="http://schemas.microsoft.com/office/drawing/2014/main" id="{C34E2817-B967-6D26-CD01-1D6DAAE15650}"/>
                </a:ext>
              </a:extLst>
            </p:cNvPr>
            <p:cNvSpPr/>
            <p:nvPr/>
          </p:nvSpPr>
          <p:spPr>
            <a:xfrm>
              <a:off x="3751399" y="426385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DC949F08-3575-0DC7-83C4-E2241457AFC9}"/>
                </a:ext>
              </a:extLst>
            </p:cNvPr>
            <p:cNvCxnSpPr>
              <a:cxnSpLocks/>
              <a:endCxn id="53" idx="0"/>
            </p:cNvCxnSpPr>
            <p:nvPr/>
          </p:nvCxnSpPr>
          <p:spPr>
            <a:xfrm>
              <a:off x="4639375" y="372427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D69E55C-0812-919B-A12B-9D868C863A07}"/>
              </a:ext>
            </a:extLst>
          </p:cNvPr>
          <p:cNvGrpSpPr/>
          <p:nvPr/>
        </p:nvGrpSpPr>
        <p:grpSpPr>
          <a:xfrm>
            <a:off x="452480" y="2662813"/>
            <a:ext cx="2220385" cy="1132770"/>
            <a:chOff x="452480" y="2662813"/>
            <a:chExt cx="2220385" cy="1132770"/>
          </a:xfrm>
        </p:grpSpPr>
        <p:sp>
          <p:nvSpPr>
            <p:cNvPr id="4" name="Text Box 10">
              <a:extLst>
                <a:ext uri="{FF2B5EF4-FFF2-40B4-BE49-F238E27FC236}">
                  <a16:creationId xmlns:a16="http://schemas.microsoft.com/office/drawing/2014/main" id="{99C727D9-1DA9-5856-583C-4F3C23D240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2480" y="3210808"/>
              <a:ext cx="2220385" cy="584775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Calculation / Compu-</a:t>
              </a:r>
              <a:r>
                <a:rPr lang="en-US" altLang="ru-RU" sz="1600" b="1" dirty="0" err="1">
                  <a:solidFill>
                    <a:schemeClr val="tx1"/>
                  </a:solidFill>
                  <a:latin typeface="Arial" panose="020B0604020202020204" pitchFamily="34" charset="0"/>
                </a:rPr>
                <a:t>tational</a:t>
              </a:r>
              <a:r>
                <a:rPr lang="en-US" altLang="ru-RU" sz="16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 Composition</a:t>
              </a:r>
              <a:endParaRPr lang="ru-RU" altLang="ru-RU" sz="16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4E2B606D-7076-C3B1-70FF-3D56DD8D3E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62673" y="2662813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0BE3683-83AE-A939-B142-8311B441B438}"/>
              </a:ext>
            </a:extLst>
          </p:cNvPr>
          <p:cNvGrpSpPr/>
          <p:nvPr/>
        </p:nvGrpSpPr>
        <p:grpSpPr>
          <a:xfrm>
            <a:off x="2606138" y="2415660"/>
            <a:ext cx="3113547" cy="2299398"/>
            <a:chOff x="2606138" y="2415660"/>
            <a:chExt cx="3113547" cy="2299398"/>
          </a:xfrm>
        </p:grpSpPr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E989F477-9A98-7B4A-F6FA-1756407C0C0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06138" y="3737986"/>
              <a:ext cx="971079" cy="977072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99448755-4E5C-17E1-9E5D-74A835440C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9097" y="3262730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24DFCDEE-BE65-8405-36EA-9C0726137A44}"/>
                </a:ext>
              </a:extLst>
            </p:cNvPr>
            <p:cNvCxnSpPr>
              <a:cxnSpLocks/>
            </p:cNvCxnSpPr>
            <p:nvPr/>
          </p:nvCxnSpPr>
          <p:spPr>
            <a:xfrm>
              <a:off x="2658055" y="2415660"/>
              <a:ext cx="919162" cy="870150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01923C3-6BD7-3050-F9B1-101D9026BE2D}"/>
              </a:ext>
            </a:extLst>
          </p:cNvPr>
          <p:cNvGrpSpPr/>
          <p:nvPr/>
        </p:nvGrpSpPr>
        <p:grpSpPr>
          <a:xfrm>
            <a:off x="5729240" y="3187723"/>
            <a:ext cx="3438705" cy="1200329"/>
            <a:chOff x="5729240" y="3187723"/>
            <a:chExt cx="3438705" cy="1200329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0F2A870-E5CF-0F50-3540-2633688DC36F}"/>
                </a:ext>
              </a:extLst>
            </p:cNvPr>
            <p:cNvSpPr txBox="1"/>
            <p:nvPr/>
          </p:nvSpPr>
          <p:spPr>
            <a:xfrm>
              <a:off x="5787854" y="3187723"/>
              <a:ext cx="121585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600" b="1" dirty="0">
                  <a:solidFill>
                    <a:prstClr val="black"/>
                  </a:solidFill>
                </a:rPr>
                <a:t>Treatment</a:t>
              </a:r>
              <a:r>
                <a:rPr lang="en-US" sz="1600" dirty="0">
                  <a:solidFill>
                    <a:prstClr val="black"/>
                  </a:solidFill>
                </a:rPr>
                <a:t>:</a:t>
              </a:r>
            </a:p>
            <a:p>
              <a:pPr defTabSz="685800"/>
              <a:endParaRPr lang="en-US" sz="800" dirty="0">
                <a:solidFill>
                  <a:prstClr val="black"/>
                </a:solidFill>
              </a:endParaRP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annealing,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oxidation,</a:t>
              </a:r>
            </a:p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polishing, …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F06ED51-FFA6-05B7-9AEA-B368F7EB65F9}"/>
                </a:ext>
              </a:extLst>
            </p:cNvPr>
            <p:cNvCxnSpPr>
              <a:cxnSpLocks/>
            </p:cNvCxnSpPr>
            <p:nvPr/>
          </p:nvCxnSpPr>
          <p:spPr>
            <a:xfrm>
              <a:off x="5729240" y="3528643"/>
              <a:ext cx="1274466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6">
                  <a:alpha val="6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6" name="Text Box 10">
              <a:extLst>
                <a:ext uri="{FF2B5EF4-FFF2-40B4-BE49-F238E27FC236}">
                  <a16:creationId xmlns:a16="http://schemas.microsoft.com/office/drawing/2014/main" id="{62468020-2B72-B7D1-2F4D-6C64B40FF9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07357" y="3264405"/>
              <a:ext cx="2160588" cy="461665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</a:t>
              </a:r>
              <a:endParaRPr lang="ru-RU" altLang="ru-RU" sz="12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F85A91A-A5DC-6430-50BB-4323E8510286}"/>
              </a:ext>
            </a:extLst>
          </p:cNvPr>
          <p:cNvGrpSpPr/>
          <p:nvPr/>
        </p:nvGrpSpPr>
        <p:grpSpPr>
          <a:xfrm>
            <a:off x="7159471" y="3725952"/>
            <a:ext cx="1567543" cy="1805675"/>
            <a:chOff x="7159471" y="3725952"/>
            <a:chExt cx="1567543" cy="1805675"/>
          </a:xfrm>
        </p:grpSpPr>
        <p:sp>
          <p:nvSpPr>
            <p:cNvPr id="39" name="Flowchart: Multidocument 38">
              <a:extLst>
                <a:ext uri="{FF2B5EF4-FFF2-40B4-BE49-F238E27FC236}">
                  <a16:creationId xmlns:a16="http://schemas.microsoft.com/office/drawing/2014/main" id="{A49D7880-4085-87E2-333C-085D6BC51AD9}"/>
                </a:ext>
              </a:extLst>
            </p:cNvPr>
            <p:cNvSpPr/>
            <p:nvPr/>
          </p:nvSpPr>
          <p:spPr>
            <a:xfrm>
              <a:off x="7159471" y="4265534"/>
              <a:ext cx="156754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300" u="sng" dirty="0">
                  <a:solidFill>
                    <a:schemeClr val="tx1"/>
                  </a:solidFill>
                </a:rPr>
                <a:t>Characterisation</a:t>
              </a:r>
              <a:r>
                <a:rPr lang="en-US" sz="1300" dirty="0">
                  <a:solidFill>
                    <a:schemeClr val="tx1"/>
                  </a:solidFill>
                </a:rPr>
                <a:t>:</a:t>
              </a:r>
              <a:br>
                <a:rPr lang="en-US" sz="1300" dirty="0">
                  <a:solidFill>
                    <a:schemeClr val="tx1"/>
                  </a:solidFill>
                </a:rPr>
              </a:br>
              <a:r>
                <a:rPr lang="en-US" sz="1300" dirty="0">
                  <a:solidFill>
                    <a:schemeClr val="tx1"/>
                  </a:solidFill>
                </a:rPr>
                <a:t>EDX, XRD, Resistance, Bandgap, …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A8DC7752-BB29-DF39-79EF-3632CB9C3707}"/>
                </a:ext>
              </a:extLst>
            </p:cNvPr>
            <p:cNvCxnSpPr>
              <a:cxnSpLocks/>
              <a:endCxn id="39" idx="0"/>
            </p:cNvCxnSpPr>
            <p:nvPr/>
          </p:nvCxnSpPr>
          <p:spPr>
            <a:xfrm>
              <a:off x="8047447" y="3725952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E5211D4-F516-E066-D4C0-09455A822294}"/>
              </a:ext>
            </a:extLst>
          </p:cNvPr>
          <p:cNvGrpSpPr/>
          <p:nvPr/>
        </p:nvGrpSpPr>
        <p:grpSpPr>
          <a:xfrm>
            <a:off x="72017" y="3799952"/>
            <a:ext cx="2520938" cy="1295663"/>
            <a:chOff x="72017" y="3799952"/>
            <a:chExt cx="2520938" cy="1295663"/>
          </a:xfrm>
        </p:grpSpPr>
        <p:sp>
          <p:nvSpPr>
            <p:cNvPr id="27" name="Text Box 10">
              <a:extLst>
                <a:ext uri="{FF2B5EF4-FFF2-40B4-BE49-F238E27FC236}">
                  <a16:creationId xmlns:a16="http://schemas.microsoft.com/office/drawing/2014/main" id="{C3C051E9-09AF-1744-672B-F151D381D4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67" y="4326174"/>
              <a:ext cx="2160588" cy="769441"/>
            </a:xfrm>
            <a:prstGeom prst="rect">
              <a:avLst/>
            </a:prstGeom>
            <a:solidFill>
              <a:srgbClr val="FFC0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sz="22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Request for Synthesis</a:t>
              </a:r>
              <a:endParaRPr lang="ru-RU" altLang="ru-RU" sz="22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BA3D8817-09BE-B089-0E6C-E70A93DD7C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54299" y="3799952"/>
              <a:ext cx="1" cy="537947"/>
            </a:xfrm>
            <a:prstGeom prst="straightConnector1">
              <a:avLst/>
            </a:prstGeom>
            <a:noFill/>
            <a:ln w="63500" cap="flat" cmpd="sng" algn="ctr">
              <a:solidFill>
                <a:srgbClr val="FF000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8" name="Straight Arrow Connector 47">
              <a:extLst>
                <a:ext uri="{FF2B5EF4-FFF2-40B4-BE49-F238E27FC236}">
                  <a16:creationId xmlns:a16="http://schemas.microsoft.com/office/drawing/2014/main" id="{1FD193F0-0CE9-6EE5-994A-8C1F7B354DE3}"/>
                </a:ext>
              </a:extLst>
            </p:cNvPr>
            <p:cNvCxnSpPr>
              <a:cxnSpLocks/>
            </p:cNvCxnSpPr>
            <p:nvPr/>
          </p:nvCxnSpPr>
          <p:spPr>
            <a:xfrm>
              <a:off x="72017" y="4721411"/>
              <a:ext cx="378639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02CE27E-1939-E0D3-CFBB-D4613FE954B5}"/>
              </a:ext>
            </a:extLst>
          </p:cNvPr>
          <p:cNvGrpSpPr/>
          <p:nvPr/>
        </p:nvGrpSpPr>
        <p:grpSpPr>
          <a:xfrm>
            <a:off x="100484" y="2194248"/>
            <a:ext cx="2551087" cy="461665"/>
            <a:chOff x="100484" y="2194248"/>
            <a:chExt cx="2551087" cy="461665"/>
          </a:xfrm>
        </p:grpSpPr>
        <p:sp>
          <p:nvSpPr>
            <p:cNvPr id="2" name="Text Box 10">
              <a:extLst>
                <a:ext uri="{FF2B5EF4-FFF2-40B4-BE49-F238E27FC236}">
                  <a16:creationId xmlns:a16="http://schemas.microsoft.com/office/drawing/2014/main" id="{B11A2F9E-5C88-5224-E5C4-59716E3255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0983" y="2194248"/>
              <a:ext cx="2160588" cy="461665"/>
            </a:xfrm>
            <a:prstGeom prst="rect">
              <a:avLst/>
            </a:prstGeom>
            <a:solidFill>
              <a:srgbClr val="FFFF00">
                <a:alpha val="4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Idea or Plan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048E80F5-F43A-8D0D-1D12-B308ECB50956}"/>
                </a:ext>
              </a:extLst>
            </p:cNvPr>
            <p:cNvCxnSpPr>
              <a:cxnSpLocks/>
            </p:cNvCxnSpPr>
            <p:nvPr/>
          </p:nvCxnSpPr>
          <p:spPr>
            <a:xfrm>
              <a:off x="100484" y="2422014"/>
              <a:ext cx="412137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4C0B07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15915E2-9ECB-61BD-6116-9D0EA8C65307}"/>
              </a:ext>
            </a:extLst>
          </p:cNvPr>
          <p:cNvGrpSpPr/>
          <p:nvPr/>
        </p:nvGrpSpPr>
        <p:grpSpPr>
          <a:xfrm>
            <a:off x="9177499" y="3087795"/>
            <a:ext cx="2921194" cy="830997"/>
            <a:chOff x="9177499" y="3087795"/>
            <a:chExt cx="2921194" cy="830997"/>
          </a:xfrm>
        </p:grpSpPr>
        <p:sp>
          <p:nvSpPr>
            <p:cNvPr id="51" name="Text Box 10">
              <a:extLst>
                <a:ext uri="{FF2B5EF4-FFF2-40B4-BE49-F238E27FC236}">
                  <a16:creationId xmlns:a16="http://schemas.microsoft.com/office/drawing/2014/main" id="{97FC09D8-7C9D-A82C-F1E4-A627798E08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38105" y="3087795"/>
              <a:ext cx="2160588" cy="830997"/>
            </a:xfrm>
            <a:prstGeom prst="rect">
              <a:avLst/>
            </a:prstGeom>
            <a:solidFill>
              <a:srgbClr val="92D050">
                <a:alpha val="5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Report</a:t>
              </a:r>
              <a:r>
                <a:rPr lang="ru-RU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 </a:t>
              </a: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/ Publication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EB6456E-0E92-5764-D492-677045C335DF}"/>
                </a:ext>
              </a:extLst>
            </p:cNvPr>
            <p:cNvCxnSpPr>
              <a:cxnSpLocks/>
            </p:cNvCxnSpPr>
            <p:nvPr/>
          </p:nvCxnSpPr>
          <p:spPr>
            <a:xfrm>
              <a:off x="9177499" y="3490124"/>
              <a:ext cx="780702" cy="1757"/>
            </a:xfrm>
            <a:prstGeom prst="straightConnector1">
              <a:avLst/>
            </a:prstGeom>
            <a:noFill/>
            <a:ln w="63500" cap="flat" cmpd="sng" algn="ctr">
              <a:solidFill>
                <a:srgbClr val="0070C0">
                  <a:alpha val="60000"/>
                </a:srgb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7A0124-4309-CAE6-EA5F-D96F0780AF93}"/>
              </a:ext>
            </a:extLst>
          </p:cNvPr>
          <p:cNvGrpSpPr/>
          <p:nvPr/>
        </p:nvGrpSpPr>
        <p:grpSpPr>
          <a:xfrm>
            <a:off x="80387" y="2404905"/>
            <a:ext cx="10938012" cy="3804975"/>
            <a:chOff x="80387" y="2404905"/>
            <a:chExt cx="10938012" cy="3804975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1939115D-3370-C060-D803-A73ED60E252B}"/>
                </a:ext>
              </a:extLst>
            </p:cNvPr>
            <p:cNvCxnSpPr>
              <a:cxnSpLocks/>
              <a:stCxn id="51" idx="2"/>
            </p:cNvCxnSpPr>
            <p:nvPr/>
          </p:nvCxnSpPr>
          <p:spPr>
            <a:xfrm flipH="1">
              <a:off x="11009799" y="3918792"/>
              <a:ext cx="8600" cy="2291088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38C1C4B-A193-84C8-D7F9-B38E40639DA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0387" y="6179735"/>
              <a:ext cx="10902461" cy="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E34E8AA0-4283-F9A3-CB6B-300E0E0D296F}"/>
                </a:ext>
              </a:extLst>
            </p:cNvPr>
            <p:cNvCxnSpPr>
              <a:cxnSpLocks/>
            </p:cNvCxnSpPr>
            <p:nvPr/>
          </p:nvCxnSpPr>
          <p:spPr>
            <a:xfrm>
              <a:off x="109011" y="2404905"/>
              <a:ext cx="0" cy="3774830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ysDash"/>
              <a:miter lim="800000"/>
              <a:tailEnd type="none"/>
            </a:ln>
            <a:effectLst/>
          </p:spPr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DC3F917-11A3-6F78-B6C2-D6BE53D13BC5}"/>
              </a:ext>
            </a:extLst>
          </p:cNvPr>
          <p:cNvGrpSpPr/>
          <p:nvPr/>
        </p:nvGrpSpPr>
        <p:grpSpPr>
          <a:xfrm>
            <a:off x="2647745" y="1930513"/>
            <a:ext cx="5338183" cy="523220"/>
            <a:chOff x="2647745" y="1930513"/>
            <a:chExt cx="5338183" cy="523220"/>
          </a:xfrm>
        </p:grpSpPr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5FD105E9-F178-8989-7DFE-999039C076A1}"/>
                </a:ext>
              </a:extLst>
            </p:cNvPr>
            <p:cNvCxnSpPr>
              <a:cxnSpLocks/>
            </p:cNvCxnSpPr>
            <p:nvPr/>
          </p:nvCxnSpPr>
          <p:spPr>
            <a:xfrm>
              <a:off x="2647745" y="2195561"/>
              <a:ext cx="849081" cy="0"/>
            </a:xfrm>
            <a:prstGeom prst="straightConnector1">
              <a:avLst/>
            </a:prstGeom>
            <a:noFill/>
            <a:ln w="63500" cap="flat" cmpd="dbl" algn="ctr">
              <a:solidFill>
                <a:schemeClr val="bg1">
                  <a:lumMod val="50000"/>
                  <a:alpha val="60000"/>
                </a:schemeClr>
              </a:solidFill>
              <a:prstDash val="sysDot"/>
              <a:miter lim="800000"/>
              <a:tailEnd type="triangle"/>
            </a:ln>
            <a:effectLst/>
          </p:spPr>
        </p:cxn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291A6D-D135-A13C-088D-AA3B443FFC92}"/>
                </a:ext>
              </a:extLst>
            </p:cNvPr>
            <p:cNvSpPr txBox="1"/>
            <p:nvPr/>
          </p:nvSpPr>
          <p:spPr>
            <a:xfrm>
              <a:off x="3506876" y="1930513"/>
              <a:ext cx="447905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Defines </a:t>
              </a:r>
              <a:r>
                <a:rPr lang="en-US" altLang="ru-RU" sz="1400" b="1" dirty="0" err="1">
                  <a:solidFill>
                    <a:schemeClr val="tx1"/>
                  </a:solidFill>
                  <a:latin typeface="Arial" panose="020B0604020202020204" pitchFamily="34" charset="0"/>
                </a:rPr>
                <a:t>characterisations</a:t>
              </a:r>
              <a:endParaRPr lang="en-US" altLang="ru-RU" sz="1400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marL="285750" indent="-285750" eaLnBrk="1" hangingPunct="1">
                <a:spcBef>
                  <a:spcPct val="0"/>
                </a:spcBef>
                <a:buFont typeface="Arial" panose="020B0604020202020204" pitchFamily="34" charset="0"/>
                <a:buChar char="•"/>
              </a:pPr>
              <a:r>
                <a:rPr lang="en-US" altLang="ru-RU" sz="1400" b="1" dirty="0">
                  <a:latin typeface="Arial" panose="020B0604020202020204" pitchFamily="34" charset="0"/>
                </a:rPr>
                <a:t>Provides report on samples &amp; measurements</a:t>
              </a:r>
              <a:endParaRPr lang="ru-RU" altLang="ru-RU" sz="1400" dirty="0">
                <a:solidFill>
                  <a:schemeClr val="tx1"/>
                </a:solidFill>
                <a:latin typeface="Arial" panose="020B0604020202020204" pitchFamily="34" charset="0"/>
              </a:endParaRPr>
            </a:p>
          </p:txBody>
        </p: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34EA30D-F153-82B0-C583-94B851EACC4D}"/>
              </a:ext>
            </a:extLst>
          </p:cNvPr>
          <p:cNvCxnSpPr>
            <a:cxnSpLocks/>
          </p:cNvCxnSpPr>
          <p:nvPr/>
        </p:nvCxnSpPr>
        <p:spPr>
          <a:xfrm>
            <a:off x="2647551" y="2420134"/>
            <a:ext cx="7324222" cy="698451"/>
          </a:xfrm>
          <a:prstGeom prst="straightConnector1">
            <a:avLst/>
          </a:prstGeom>
          <a:noFill/>
          <a:ln w="63500" cap="flat" cmpd="sng" algn="ctr">
            <a:solidFill>
              <a:schemeClr val="accent6">
                <a:alpha val="60000"/>
              </a:scheme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13583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Case: Sample Transformation Workflow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024586-7254-2795-BB8B-CA3B8E255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79718" y="6362393"/>
            <a:ext cx="8021781" cy="485999"/>
          </a:xfrm>
        </p:spPr>
        <p:txBody>
          <a:bodyPr>
            <a:normAutofit/>
          </a:bodyPr>
          <a:lstStyle/>
          <a:p>
            <a:pPr indent="0">
              <a:buNone/>
            </a:pPr>
            <a:endParaRPr lang="en-US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1A33C2-EF4D-EA40-8982-5B12B3D63E0E}"/>
              </a:ext>
            </a:extLst>
          </p:cNvPr>
          <p:cNvSpPr txBox="1"/>
          <p:nvPr/>
        </p:nvSpPr>
        <p:spPr>
          <a:xfrm>
            <a:off x="231112" y="791190"/>
            <a:ext cx="98272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2800" dirty="0"/>
              <a:t>Create Processing State &amp; Split Sample</a:t>
            </a:r>
            <a:endParaRPr lang="en-US" sz="2800" dirty="0">
              <a:solidFill>
                <a:prstClr val="black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BD65FF-7CD8-A9E8-EA02-9081918012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529" y="1559356"/>
            <a:ext cx="6866581" cy="137476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ext Box 10">
            <a:extLst>
              <a:ext uri="{FF2B5EF4-FFF2-40B4-BE49-F238E27FC236}">
                <a16:creationId xmlns:a16="http://schemas.microsoft.com/office/drawing/2014/main" id="{B11A2F9E-5C88-5224-E5C4-59716E325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287" y="3721599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initial state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4" name="Text Box 10">
            <a:extLst>
              <a:ext uri="{FF2B5EF4-FFF2-40B4-BE49-F238E27FC236}">
                <a16:creationId xmlns:a16="http://schemas.microsoft.com/office/drawing/2014/main" id="{99C727D9-1DA9-5856-583C-4F3C23D24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7030" y="3713226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changed state 2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EF40CE2-276D-413A-0964-2FCD099FD087}"/>
              </a:ext>
            </a:extLst>
          </p:cNvPr>
          <p:cNvCxnSpPr>
            <a:cxnSpLocks/>
            <a:stCxn id="16" idx="3"/>
            <a:endCxn id="49" idx="1"/>
          </p:cNvCxnSpPr>
          <p:nvPr/>
        </p:nvCxnSpPr>
        <p:spPr>
          <a:xfrm flipV="1">
            <a:off x="8834670" y="1297937"/>
            <a:ext cx="1064928" cy="224078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7251AB0-3126-0AAB-C604-24D7B2A9C54E}"/>
              </a:ext>
            </a:extLst>
          </p:cNvPr>
          <p:cNvSpPr txBox="1"/>
          <p:nvPr/>
        </p:nvSpPr>
        <p:spPr>
          <a:xfrm rot="17739558">
            <a:off x="8705229" y="2291746"/>
            <a:ext cx="9914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600" dirty="0">
                <a:solidFill>
                  <a:prstClr val="black"/>
                </a:solidFill>
              </a:rPr>
              <a:t>polishing</a:t>
            </a:r>
          </a:p>
        </p:txBody>
      </p:sp>
      <p:sp>
        <p:nvSpPr>
          <p:cNvPr id="21" name="Flowchart: Multidocument 20">
            <a:extLst>
              <a:ext uri="{FF2B5EF4-FFF2-40B4-BE49-F238E27FC236}">
                <a16:creationId xmlns:a16="http://schemas.microsoft.com/office/drawing/2014/main" id="{ED4A8531-542B-393C-1DE8-D82F7E99B2E0}"/>
              </a:ext>
            </a:extLst>
          </p:cNvPr>
          <p:cNvSpPr/>
          <p:nvPr/>
        </p:nvSpPr>
        <p:spPr>
          <a:xfrm>
            <a:off x="331605" y="4885936"/>
            <a:ext cx="1567543" cy="1266093"/>
          </a:xfrm>
          <a:prstGeom prst="flowChartMultidocumen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DD10BEB-2CCD-7D55-516C-F3BB4CBB8965}"/>
              </a:ext>
            </a:extLst>
          </p:cNvPr>
          <p:cNvCxnSpPr>
            <a:cxnSpLocks/>
          </p:cNvCxnSpPr>
          <p:nvPr/>
        </p:nvCxnSpPr>
        <p:spPr>
          <a:xfrm>
            <a:off x="1219581" y="4364826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C2DD91E-760C-0D7B-5685-A91C6BE3CB89}"/>
              </a:ext>
            </a:extLst>
          </p:cNvPr>
          <p:cNvGrpSpPr/>
          <p:nvPr/>
        </p:nvGrpSpPr>
        <p:grpSpPr>
          <a:xfrm>
            <a:off x="6665708" y="3212489"/>
            <a:ext cx="2168962" cy="1658975"/>
            <a:chOff x="6665708" y="3212489"/>
            <a:chExt cx="2168962" cy="1658975"/>
          </a:xfrm>
        </p:grpSpPr>
        <p:sp>
          <p:nvSpPr>
            <p:cNvPr id="16" name="Text Box 10">
              <a:extLst>
                <a:ext uri="{FF2B5EF4-FFF2-40B4-BE49-F238E27FC236}">
                  <a16:creationId xmlns:a16="http://schemas.microsoft.com/office/drawing/2014/main" id="{99448755-4E5C-17E1-9E5D-74A835440C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74082" y="3212489"/>
              <a:ext cx="2160588" cy="652463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Sample_2a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</a:pP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(</a:t>
              </a:r>
              <a:r>
                <a:rPr lang="en-US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subsample 2a</a:t>
              </a: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)</a:t>
              </a:r>
            </a:p>
          </p:txBody>
        </p:sp>
        <p:sp>
          <p:nvSpPr>
            <p:cNvPr id="41" name="Text Box 10">
              <a:extLst>
                <a:ext uri="{FF2B5EF4-FFF2-40B4-BE49-F238E27FC236}">
                  <a16:creationId xmlns:a16="http://schemas.microsoft.com/office/drawing/2014/main" id="{2EDFE7ED-05D6-0B12-E78F-8DCD36825C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65708" y="4219001"/>
              <a:ext cx="2160588" cy="652463"/>
            </a:xfrm>
            <a:prstGeom prst="rect">
              <a:avLst/>
            </a:prstGeom>
            <a:solidFill>
              <a:srgbClr val="0070C0">
                <a:alpha val="30196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</a:pPr>
              <a:r>
                <a:rPr lang="en-US" altLang="ru-RU" b="1" dirty="0">
                  <a:solidFill>
                    <a:schemeClr val="tx1"/>
                  </a:solidFill>
                  <a:latin typeface="Arial" panose="020B0604020202020204" pitchFamily="34" charset="0"/>
                </a:rPr>
                <a:t>Sample_2b</a:t>
              </a:r>
              <a:endParaRPr lang="ru-RU" altLang="ru-RU" b="1" dirty="0">
                <a:solidFill>
                  <a:schemeClr val="tx1"/>
                </a:solidFill>
                <a:latin typeface="Arial" panose="020B0604020202020204" pitchFamily="34" charset="0"/>
              </a:endParaRPr>
            </a:p>
            <a:p>
              <a:pPr algn="ctr" eaLnBrk="1" hangingPunct="1">
                <a:spcBef>
                  <a:spcPct val="0"/>
                </a:spcBef>
              </a:pP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(</a:t>
              </a:r>
              <a:r>
                <a:rPr lang="en-US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subsample 2b</a:t>
              </a:r>
              <a:r>
                <a:rPr lang="ru-RU" altLang="ru-RU" sz="1200" dirty="0">
                  <a:solidFill>
                    <a:schemeClr val="tx1"/>
                  </a:solidFill>
                  <a:latin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DF0B7CB-22FF-8C50-06C3-1C97FDDA9E91}"/>
              </a:ext>
            </a:extLst>
          </p:cNvPr>
          <p:cNvGrpSpPr/>
          <p:nvPr/>
        </p:nvGrpSpPr>
        <p:grpSpPr>
          <a:xfrm>
            <a:off x="3719575" y="4358080"/>
            <a:ext cx="1596003" cy="1796439"/>
            <a:chOff x="3719575" y="4358080"/>
            <a:chExt cx="1596003" cy="1796439"/>
          </a:xfrm>
        </p:grpSpPr>
        <p:sp>
          <p:nvSpPr>
            <p:cNvPr id="42" name="Flowchart: Multidocument 41">
              <a:extLst>
                <a:ext uri="{FF2B5EF4-FFF2-40B4-BE49-F238E27FC236}">
                  <a16:creationId xmlns:a16="http://schemas.microsoft.com/office/drawing/2014/main" id="{CB1303DF-0501-FF45-BC7C-2C745980F9C9}"/>
                </a:ext>
              </a:extLst>
            </p:cNvPr>
            <p:cNvSpPr/>
            <p:nvPr/>
          </p:nvSpPr>
          <p:spPr>
            <a:xfrm>
              <a:off x="3719575" y="4888426"/>
              <a:ext cx="1596003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Documents2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154DD39C-F4B2-B93A-0C58-84B4FE790C14}"/>
                </a:ext>
              </a:extLst>
            </p:cNvPr>
            <p:cNvCxnSpPr>
              <a:cxnSpLocks/>
            </p:cNvCxnSpPr>
            <p:nvPr/>
          </p:nvCxnSpPr>
          <p:spPr>
            <a:xfrm>
              <a:off x="4607551" y="4358080"/>
              <a:ext cx="3637" cy="539582"/>
            </a:xfrm>
            <a:prstGeom prst="straightConnector1">
              <a:avLst/>
            </a:prstGeom>
            <a:noFill/>
            <a:ln w="63500" cap="flat" cmpd="sng" algn="ctr">
              <a:solidFill>
                <a:schemeClr val="bg1">
                  <a:lumMod val="50000"/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sp>
        <p:nvSpPr>
          <p:cNvPr id="49" name="Text Box 10">
            <a:extLst>
              <a:ext uri="{FF2B5EF4-FFF2-40B4-BE49-F238E27FC236}">
                <a16:creationId xmlns:a16="http://schemas.microsoft.com/office/drawing/2014/main" id="{94004F91-BCBC-F3E1-F6E0-A55B0A0EF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9598" y="971705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Sample_2a_2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subsample 2a state 2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3" name="Flowchart: Multidocument 52">
            <a:extLst>
              <a:ext uri="{FF2B5EF4-FFF2-40B4-BE49-F238E27FC236}">
                <a16:creationId xmlns:a16="http://schemas.microsoft.com/office/drawing/2014/main" id="{C34E2817-B967-6D26-CD01-1D6DAAE15650}"/>
              </a:ext>
            </a:extLst>
          </p:cNvPr>
          <p:cNvSpPr/>
          <p:nvPr/>
        </p:nvSpPr>
        <p:spPr>
          <a:xfrm>
            <a:off x="10162243" y="2173798"/>
            <a:ext cx="1567543" cy="1266093"/>
          </a:xfrm>
          <a:prstGeom prst="flowChartMultidocumen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Documents2a_2</a:t>
            </a:r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DC949F08-3575-0DC7-83C4-E2241457AFC9}"/>
              </a:ext>
            </a:extLst>
          </p:cNvPr>
          <p:cNvCxnSpPr>
            <a:cxnSpLocks/>
            <a:endCxn id="53" idx="0"/>
          </p:cNvCxnSpPr>
          <p:nvPr/>
        </p:nvCxnSpPr>
        <p:spPr>
          <a:xfrm>
            <a:off x="11050219" y="1634216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55" name="Text Box 10">
            <a:extLst>
              <a:ext uri="{FF2B5EF4-FFF2-40B4-BE49-F238E27FC236}">
                <a16:creationId xmlns:a16="http://schemas.microsoft.com/office/drawing/2014/main" id="{42EDC877-4329-2D15-1624-AF168FC6D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1271" y="3656286"/>
            <a:ext cx="2160588" cy="65246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Sample_2b_2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</a:pP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200">
                <a:solidFill>
                  <a:schemeClr val="tx1"/>
                </a:solidFill>
                <a:latin typeface="Arial" panose="020B0604020202020204" pitchFamily="34" charset="0"/>
              </a:rPr>
              <a:t>subsample 2b </a:t>
            </a:r>
            <a:r>
              <a:rPr lang="en-US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state 2</a:t>
            </a:r>
            <a:r>
              <a:rPr lang="ru-RU" altLang="ru-RU" sz="12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</a:p>
        </p:txBody>
      </p:sp>
      <p:sp>
        <p:nvSpPr>
          <p:cNvPr id="56" name="Flowchart: Multidocument 55">
            <a:extLst>
              <a:ext uri="{FF2B5EF4-FFF2-40B4-BE49-F238E27FC236}">
                <a16:creationId xmlns:a16="http://schemas.microsoft.com/office/drawing/2014/main" id="{8063DD91-A237-C04C-ADB6-EA381C0621D6}"/>
              </a:ext>
            </a:extLst>
          </p:cNvPr>
          <p:cNvSpPr/>
          <p:nvPr/>
        </p:nvSpPr>
        <p:spPr>
          <a:xfrm>
            <a:off x="10163916" y="4858379"/>
            <a:ext cx="1567543" cy="1266093"/>
          </a:xfrm>
          <a:prstGeom prst="flowChartMultidocument">
            <a:avLst/>
          </a:prstGeom>
          <a:solidFill>
            <a:schemeClr val="bg1">
              <a:lumMod val="50000"/>
              <a:alpha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Documents2b_2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C0B7B76-6B03-6841-B3BF-680CEE9A96AE}"/>
              </a:ext>
            </a:extLst>
          </p:cNvPr>
          <p:cNvCxnSpPr>
            <a:cxnSpLocks/>
            <a:endCxn id="56" idx="0"/>
          </p:cNvCxnSpPr>
          <p:nvPr/>
        </p:nvCxnSpPr>
        <p:spPr>
          <a:xfrm>
            <a:off x="11051892" y="4318797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0D512E1-0373-74F9-EBAC-E95DD47B2AE9}"/>
              </a:ext>
            </a:extLst>
          </p:cNvPr>
          <p:cNvCxnSpPr>
            <a:cxnSpLocks/>
            <a:stCxn id="41" idx="3"/>
            <a:endCxn id="55" idx="1"/>
          </p:cNvCxnSpPr>
          <p:nvPr/>
        </p:nvCxnSpPr>
        <p:spPr>
          <a:xfrm flipV="1">
            <a:off x="8826296" y="3982518"/>
            <a:ext cx="1074975" cy="562715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E0F2A870-E5CF-0F50-3540-2633688DC36F}"/>
              </a:ext>
            </a:extLst>
          </p:cNvPr>
          <p:cNvSpPr txBox="1"/>
          <p:nvPr/>
        </p:nvSpPr>
        <p:spPr>
          <a:xfrm rot="19837486">
            <a:off x="8767195" y="3931302"/>
            <a:ext cx="9914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/>
            <a:r>
              <a:rPr lang="en-US" sz="1600" dirty="0">
                <a:solidFill>
                  <a:prstClr val="black"/>
                </a:solidFill>
              </a:rPr>
              <a:t>oxidation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35245A-BF8D-586C-D083-A1BC751BE5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25724" y="1397715"/>
            <a:ext cx="3824456" cy="1779543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E26C572D-20B7-80B9-F7BD-95FE8D9ACCC1}"/>
              </a:ext>
            </a:extLst>
          </p:cNvPr>
          <p:cNvGrpSpPr/>
          <p:nvPr/>
        </p:nvGrpSpPr>
        <p:grpSpPr>
          <a:xfrm>
            <a:off x="1477108" y="2893925"/>
            <a:ext cx="2502045" cy="1137845"/>
            <a:chOff x="1477108" y="2893925"/>
            <a:chExt cx="2502045" cy="113784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02A8ACBF-2F75-2B96-4794-9D3622E1E184}"/>
                </a:ext>
              </a:extLst>
            </p:cNvPr>
            <p:cNvGrpSpPr/>
            <p:nvPr/>
          </p:nvGrpSpPr>
          <p:grpSpPr>
            <a:xfrm>
              <a:off x="2304683" y="3686790"/>
              <a:ext cx="1674470" cy="344980"/>
              <a:chOff x="2304683" y="3686790"/>
              <a:chExt cx="1674470" cy="344980"/>
            </a:xfrm>
          </p:grpSpPr>
          <p:cxnSp>
            <p:nvCxnSpPr>
              <p:cNvPr id="8" name="Straight Arrow Connector 7">
                <a:extLst>
                  <a:ext uri="{FF2B5EF4-FFF2-40B4-BE49-F238E27FC236}">
                    <a16:creationId xmlns:a16="http://schemas.microsoft.com/office/drawing/2014/main" id="{E989F477-9A98-7B4A-F6FA-1756407C0C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4683" y="4031770"/>
                <a:ext cx="1192149" cy="0"/>
              </a:xfrm>
              <a:prstGeom prst="straightConnector1">
                <a:avLst/>
              </a:prstGeom>
              <a:noFill/>
              <a:ln w="63500" cap="flat" cmpd="sng" algn="ctr">
                <a:solidFill>
                  <a:srgbClr val="0070C0">
                    <a:alpha val="50000"/>
                  </a:srgbClr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3DD6333-E85E-DB72-8168-8BA9CD311679}"/>
                  </a:ext>
                </a:extLst>
              </p:cNvPr>
              <p:cNvSpPr txBox="1"/>
              <p:nvPr/>
            </p:nvSpPr>
            <p:spPr>
              <a:xfrm>
                <a:off x="2332898" y="3686790"/>
                <a:ext cx="1646255" cy="3385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685800"/>
                <a:r>
                  <a:rPr lang="en-US" sz="1600" dirty="0">
                    <a:solidFill>
                      <a:prstClr val="black"/>
                    </a:solidFill>
                  </a:rPr>
                  <a:t>annealing</a:t>
                </a:r>
              </a:p>
            </p:txBody>
          </p:sp>
        </p:grp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621600FE-8D59-C053-F3EA-41A9E2C840D7}"/>
                </a:ext>
              </a:extLst>
            </p:cNvPr>
            <p:cNvCxnSpPr>
              <a:cxnSpLocks/>
            </p:cNvCxnSpPr>
            <p:nvPr/>
          </p:nvCxnSpPr>
          <p:spPr>
            <a:xfrm>
              <a:off x="1477108" y="2893925"/>
              <a:ext cx="1436914" cy="844062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4"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53B970-27A4-9025-ECFB-65B715BE9945}"/>
              </a:ext>
            </a:extLst>
          </p:cNvPr>
          <p:cNvGrpSpPr/>
          <p:nvPr/>
        </p:nvGrpSpPr>
        <p:grpSpPr>
          <a:xfrm>
            <a:off x="5196673" y="3086518"/>
            <a:ext cx="1515631" cy="1163935"/>
            <a:chOff x="5196673" y="3086518"/>
            <a:chExt cx="1515631" cy="1163935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224DA7A-2AF7-DB62-1E34-0BB935E24F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32493" y="3858567"/>
              <a:ext cx="1079811" cy="175526"/>
            </a:xfrm>
            <a:prstGeom prst="straightConnector1">
              <a:avLst/>
            </a:prstGeom>
            <a:noFill/>
            <a:ln w="63500" cap="flat" cmpd="sng" algn="ctr">
              <a:solidFill>
                <a:srgbClr val="00B05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AE05135-84A4-A3EA-18E1-BF716C1D8AE8}"/>
                </a:ext>
              </a:extLst>
            </p:cNvPr>
            <p:cNvSpPr txBox="1"/>
            <p:nvPr/>
          </p:nvSpPr>
          <p:spPr>
            <a:xfrm>
              <a:off x="5690727" y="3594780"/>
              <a:ext cx="89095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685800"/>
              <a:r>
                <a:rPr lang="en-US" sz="1600" dirty="0">
                  <a:solidFill>
                    <a:prstClr val="black"/>
                  </a:solidFill>
                </a:rPr>
                <a:t>splitting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707DCD58-97D0-E014-D88B-F72514B54A44}"/>
                </a:ext>
              </a:extLst>
            </p:cNvPr>
            <p:cNvCxnSpPr>
              <a:cxnSpLocks/>
            </p:cNvCxnSpPr>
            <p:nvPr/>
          </p:nvCxnSpPr>
          <p:spPr>
            <a:xfrm>
              <a:off x="5634169" y="4025719"/>
              <a:ext cx="1058039" cy="224734"/>
            </a:xfrm>
            <a:prstGeom prst="straightConnector1">
              <a:avLst/>
            </a:prstGeom>
            <a:noFill/>
            <a:ln w="63500" cap="flat" cmpd="sng" algn="ctr">
              <a:solidFill>
                <a:srgbClr val="00B05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AF06ED51-FFA6-05B7-9AEA-B368F7EB65F9}"/>
                </a:ext>
              </a:extLst>
            </p:cNvPr>
            <p:cNvCxnSpPr>
              <a:cxnSpLocks/>
            </p:cNvCxnSpPr>
            <p:nvPr/>
          </p:nvCxnSpPr>
          <p:spPr>
            <a:xfrm>
              <a:off x="5196673" y="3086518"/>
              <a:ext cx="932822" cy="601227"/>
            </a:xfrm>
            <a:prstGeom prst="straightConnector1">
              <a:avLst/>
            </a:prstGeom>
            <a:noFill/>
            <a:ln w="63500" cap="flat" cmpd="sng" algn="ctr">
              <a:solidFill>
                <a:schemeClr val="accent4">
                  <a:alpha val="50000"/>
                </a:schemeClr>
              </a:solidFill>
              <a:prstDash val="solid"/>
              <a:miter lim="800000"/>
              <a:tailEnd type="triangle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251479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/>
      <p:bldP spid="49" grpId="0" animBg="1"/>
      <p:bldP spid="53" grpId="0" animBg="1"/>
      <p:bldP spid="55" grpId="0" animBg="1"/>
      <p:bldP spid="56" grpId="0" animBg="1"/>
      <p:bldP spid="6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45647FB2-4D27-D671-BA9E-F06E07EAF65B}"/>
              </a:ext>
            </a:extLst>
          </p:cNvPr>
          <p:cNvSpPr txBox="1"/>
          <p:nvPr/>
        </p:nvSpPr>
        <p:spPr>
          <a:xfrm>
            <a:off x="236138" y="4452818"/>
            <a:ext cx="1173144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Storage, Curation, 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Search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(on properties retrieved from devices / file formats), Reporting: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Find compositions with given properties in a certain range (across all known materials libraries)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Find by synthesis parameters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Find by chemical system / properties / creation date / author / text</a:t>
            </a:r>
            <a:r>
              <a:rPr lang="ru-RU" altLang="ru-RU" sz="2200" dirty="0">
                <a:solidFill>
                  <a:prstClr val="black"/>
                </a:solidFill>
                <a:latin typeface="+mn-lt"/>
              </a:rPr>
              <a:t>, </a:t>
            </a:r>
            <a:r>
              <a:rPr lang="en-US" altLang="ru-RU" sz="2200" dirty="0" err="1">
                <a:solidFill>
                  <a:prstClr val="black"/>
                </a:solidFill>
                <a:latin typeface="+mn-lt"/>
              </a:rPr>
              <a:t>etc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…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Reports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114CF3-D869-51A6-C888-B34575677EFD}"/>
              </a:ext>
            </a:extLst>
          </p:cNvPr>
          <p:cNvSpPr txBox="1"/>
          <p:nvPr/>
        </p:nvSpPr>
        <p:spPr>
          <a:xfrm>
            <a:off x="233624" y="2842975"/>
            <a:ext cx="6134518" cy="1046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 err="1">
                <a:solidFill>
                  <a:prstClr val="black"/>
                </a:solidFill>
                <a:latin typeface="+mn-lt"/>
              </a:rPr>
              <a:t>Characterisation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: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Add processed 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EDX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(342 Composition objects)</a:t>
            </a:r>
          </a:p>
          <a:p>
            <a:pPr lvl="1" indent="0" defTabSz="914377">
              <a:spcBef>
                <a:spcPts val="0"/>
              </a:spcBef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Composition == Measurement Area</a:t>
            </a: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C772D4DA-F96F-51E9-9A0B-A2C7E29CEB20}"/>
              </a:ext>
            </a:extLst>
          </p:cNvPr>
          <p:cNvSpPr/>
          <p:nvPr/>
        </p:nvSpPr>
        <p:spPr>
          <a:xfrm>
            <a:off x="102158" y="4824883"/>
            <a:ext cx="11553930" cy="370115"/>
          </a:xfrm>
          <a:prstGeom prst="roundRect">
            <a:avLst/>
          </a:prstGeom>
          <a:solidFill>
            <a:srgbClr val="92D050">
              <a:alpha val="20000"/>
            </a:srgb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Integration of heterogeneous measurements</a:t>
            </a:r>
            <a:endParaRPr lang="en-GB" dirty="0"/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367" y="750768"/>
            <a:ext cx="11826751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  <a:spcAft>
                <a:spcPts val="600"/>
              </a:spcAft>
            </a:pPr>
            <a:r>
              <a:rPr lang="en-US" altLang="ru-RU" sz="2200" b="1" dirty="0">
                <a:solidFill>
                  <a:srgbClr val="002060"/>
                </a:solidFill>
                <a:latin typeface="+mn-lt"/>
              </a:rPr>
              <a:t>Typical Materials Library Data Lifecycle:</a:t>
            </a:r>
            <a:endParaRPr lang="en-US" altLang="ru-RU" sz="2200" b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5EC357-4BAF-6118-B392-CCEE95620B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57600" y="6362393"/>
            <a:ext cx="8300853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altLang="ru-RU" sz="1200" b="1" dirty="0">
                <a:solidFill>
                  <a:prstClr val="black"/>
                </a:solidFill>
                <a:latin typeface="+mn-lt"/>
              </a:rPr>
              <a:t>ML</a:t>
            </a:r>
            <a:r>
              <a:rPr lang="en-US" altLang="ru-RU" sz="1200" dirty="0">
                <a:solidFill>
                  <a:prstClr val="black"/>
                </a:solidFill>
                <a:latin typeface="+mn-lt"/>
              </a:rPr>
              <a:t> – Materials Library			</a:t>
            </a:r>
            <a:r>
              <a:rPr lang="en-US" sz="1200" b="1" dirty="0"/>
              <a:t>MA</a:t>
            </a:r>
            <a:r>
              <a:rPr lang="en-US" sz="1200" dirty="0"/>
              <a:t> – Measurement Area (a certain part of Materials Library (ML) surface)</a:t>
            </a:r>
            <a:endParaRPr lang="en-US" altLang="ru-RU" sz="1200" dirty="0">
              <a:solidFill>
                <a:prstClr val="black"/>
              </a:solidFill>
              <a:latin typeface="+mn-lt"/>
            </a:endParaRPr>
          </a:p>
          <a:p>
            <a:pPr indent="0">
              <a:buNone/>
            </a:pPr>
            <a:r>
              <a:rPr lang="en-US" sz="1200" b="1" dirty="0"/>
              <a:t>EDX</a:t>
            </a:r>
            <a:r>
              <a:rPr lang="en-US" sz="1200" dirty="0"/>
              <a:t> – Energy-dispersive X-ray spectroscopy		</a:t>
            </a:r>
            <a:r>
              <a:rPr lang="en-US" sz="1200" b="1" dirty="0"/>
              <a:t>XRD</a:t>
            </a:r>
            <a:r>
              <a:rPr lang="en-US" sz="1200" dirty="0"/>
              <a:t> – X-ray diffraction analysis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C7C250-0DED-7E34-4D4A-3F2A167ECF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0734" y="904350"/>
            <a:ext cx="2492831" cy="2492831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6FC43826-01C9-80CE-20E8-38880B685B5E}"/>
              </a:ext>
            </a:extLst>
          </p:cNvPr>
          <p:cNvGrpSpPr/>
          <p:nvPr/>
        </p:nvGrpSpPr>
        <p:grpSpPr>
          <a:xfrm>
            <a:off x="221058" y="2762250"/>
            <a:ext cx="6560742" cy="784817"/>
            <a:chOff x="221058" y="2762250"/>
            <a:chExt cx="6560742" cy="784817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22EFD964-A397-8FAD-AE01-A09B095914A1}"/>
                </a:ext>
              </a:extLst>
            </p:cNvPr>
            <p:cNvSpPr/>
            <p:nvPr/>
          </p:nvSpPr>
          <p:spPr>
            <a:xfrm>
              <a:off x="221058" y="3225520"/>
              <a:ext cx="5918479" cy="321547"/>
            </a:xfrm>
            <a:prstGeom prst="roundRect">
              <a:avLst/>
            </a:prstGeom>
            <a:solidFill>
              <a:srgbClr val="FFC000">
                <a:alpha val="20000"/>
              </a:srgbClr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F4175015-8655-A1C9-2130-3F04ADCB79A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29495" y="2762250"/>
              <a:ext cx="652305" cy="483368"/>
            </a:xfrm>
            <a:prstGeom prst="straightConnector1">
              <a:avLst/>
            </a:prstGeom>
            <a:ln w="63500">
              <a:solidFill>
                <a:srgbClr val="FFC000">
                  <a:alpha val="50000"/>
                </a:srgb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Text Box 10">
            <a:extLst>
              <a:ext uri="{FF2B5EF4-FFF2-40B4-BE49-F238E27FC236}">
                <a16:creationId xmlns:a16="http://schemas.microsoft.com/office/drawing/2014/main" id="{38FABE5A-87BA-747D-43BB-17E7D5CE8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4436" y="1358528"/>
            <a:ext cx="2650868" cy="2328779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ct val="0"/>
              </a:spcBef>
            </a:pPr>
            <a:r>
              <a:rPr lang="en-US" altLang="ru-RU" sz="2133" b="1" dirty="0">
                <a:solidFill>
                  <a:schemeClr val="tx1"/>
                </a:solidFill>
                <a:latin typeface="Arial" panose="020B0604020202020204" pitchFamily="34" charset="0"/>
              </a:rPr>
              <a:t>Measurement Area</a:t>
            </a:r>
            <a:endParaRPr lang="ru-RU" altLang="ru-RU" sz="2133" b="1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(</a:t>
            </a:r>
            <a:r>
              <a:rPr lang="en-US" alt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composition</a:t>
            </a:r>
            <a:r>
              <a:rPr lang="ru-RU" altLang="ru-RU" sz="1600" dirty="0">
                <a:solidFill>
                  <a:schemeClr val="tx1"/>
                </a:solidFill>
                <a:latin typeface="Arial" panose="020B0604020202020204" pitchFamily="34" charset="0"/>
              </a:rPr>
              <a:t>)</a:t>
            </a:r>
            <a:endParaRPr lang="en-US" altLang="ru-RU" sz="1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en-US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algn="ctr" defTabSz="914377">
              <a:spcBef>
                <a:spcPct val="0"/>
              </a:spcBef>
            </a:pP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Box 10">
            <a:extLst>
              <a:ext uri="{FF2B5EF4-FFF2-40B4-BE49-F238E27FC236}">
                <a16:creationId xmlns:a16="http://schemas.microsoft.com/office/drawing/2014/main" id="{6CB9DD56-DE94-4A51-374E-C5A04401D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3923" y="1545735"/>
            <a:ext cx="108490" cy="10923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defTabSz="914377">
              <a:spcBef>
                <a:spcPct val="0"/>
              </a:spcBef>
            </a:pP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3A62336-2A3C-1A89-4C9E-AE68DB0D775F}"/>
              </a:ext>
            </a:extLst>
          </p:cNvPr>
          <p:cNvCxnSpPr>
            <a:cxnSpLocks/>
          </p:cNvCxnSpPr>
          <p:nvPr/>
        </p:nvCxnSpPr>
        <p:spPr>
          <a:xfrm>
            <a:off x="7872413" y="1597971"/>
            <a:ext cx="1370647" cy="6882"/>
          </a:xfrm>
          <a:prstGeom prst="straightConnector1">
            <a:avLst/>
          </a:prstGeom>
          <a:ln w="63500">
            <a:solidFill>
              <a:srgbClr val="FFC00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 Box 10">
            <a:extLst>
              <a:ext uri="{FF2B5EF4-FFF2-40B4-BE49-F238E27FC236}">
                <a16:creationId xmlns:a16="http://schemas.microsoft.com/office/drawing/2014/main" id="{78EA048F-DE87-2427-2E74-AB8FE7005C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76787" y="2174119"/>
            <a:ext cx="2379784" cy="1277273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Phases: [ Phase</a:t>
            </a:r>
            <a:r>
              <a:rPr lang="en-US" altLang="ru-RU" sz="1100" b="1" baseline="-25000" dirty="0">
                <a:solidFill>
                  <a:schemeClr val="tx1"/>
                </a:solidFill>
                <a:latin typeface="Arial" panose="020B0604020202020204" pitchFamily="34" charset="0"/>
              </a:rPr>
              <a:t>1</a:t>
            </a: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,</a:t>
            </a:r>
          </a:p>
          <a:p>
            <a:pPr defTabSz="914377">
              <a:spcBef>
                <a:spcPct val="0"/>
              </a:spcBef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	 …, 	</a:t>
            </a:r>
            <a:r>
              <a:rPr lang="en-US" altLang="ru-RU" sz="1100" b="1" dirty="0" err="1">
                <a:solidFill>
                  <a:schemeClr val="tx1"/>
                </a:solidFill>
                <a:latin typeface="Arial" panose="020B0604020202020204" pitchFamily="34" charset="0"/>
              </a:rPr>
              <a:t>Phase</a:t>
            </a:r>
            <a:r>
              <a:rPr lang="en-US" altLang="ru-RU" sz="1100" b="1" baseline="-25000" dirty="0" err="1">
                <a:solidFill>
                  <a:schemeClr val="tx1"/>
                </a:solidFill>
                <a:latin typeface="Arial" panose="020B0604020202020204" pitchFamily="34" charset="0"/>
              </a:rPr>
              <a:t>N</a:t>
            </a: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 ]</a:t>
            </a:r>
          </a:p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Resistance: __ Ohm</a:t>
            </a:r>
          </a:p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Thickness: __ nm</a:t>
            </a:r>
          </a:p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Bandgap: __ eV</a:t>
            </a:r>
          </a:p>
          <a:p>
            <a:pPr marL="342900" indent="-342900" defTabSz="914377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en-US" altLang="ru-RU" sz="1100" b="1" dirty="0">
                <a:solidFill>
                  <a:schemeClr val="tx1"/>
                </a:solidFill>
                <a:latin typeface="Arial" panose="020B0604020202020204" pitchFamily="34" charset="0"/>
              </a:rPr>
              <a:t>…</a:t>
            </a:r>
            <a:endParaRPr lang="en-US" altLang="ru-RU" sz="11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693A14F-4D06-C10F-DB14-69FE01C82D93}"/>
              </a:ext>
            </a:extLst>
          </p:cNvPr>
          <p:cNvCxnSpPr>
            <a:cxnSpLocks/>
            <a:stCxn id="41" idx="0"/>
          </p:cNvCxnSpPr>
          <p:nvPr/>
        </p:nvCxnSpPr>
        <p:spPr>
          <a:xfrm flipV="1">
            <a:off x="7842738" y="2883877"/>
            <a:ext cx="1552471" cy="844061"/>
          </a:xfrm>
          <a:prstGeom prst="straightConnector1">
            <a:avLst/>
          </a:prstGeom>
          <a:ln w="63500">
            <a:solidFill>
              <a:srgbClr val="0070C0">
                <a:alpha val="50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495F3F13-C0A0-786B-5F48-378B9FC5377A}"/>
              </a:ext>
            </a:extLst>
          </p:cNvPr>
          <p:cNvSpPr/>
          <p:nvPr/>
        </p:nvSpPr>
        <p:spPr>
          <a:xfrm>
            <a:off x="5275384" y="3727938"/>
            <a:ext cx="5134708" cy="582802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026C23-2C36-0BD2-4029-1363A651CBF1}"/>
              </a:ext>
            </a:extLst>
          </p:cNvPr>
          <p:cNvSpPr txBox="1"/>
          <p:nvPr/>
        </p:nvSpPr>
        <p:spPr>
          <a:xfrm>
            <a:off x="233624" y="1375007"/>
            <a:ext cx="627770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Sputtering:</a:t>
            </a:r>
          </a:p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Add 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Sample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 object (chemical system + substrate)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01BB894-E490-8B4E-EDE5-89F38798E87C}"/>
              </a:ext>
            </a:extLst>
          </p:cNvPr>
          <p:cNvSpPr txBox="1"/>
          <p:nvPr/>
        </p:nvSpPr>
        <p:spPr>
          <a:xfrm>
            <a:off x="233625" y="2056116"/>
            <a:ext cx="60943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Add 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Synthesis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 object (sputtering parameters)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E9DFC0-419D-02B4-CF01-9401AD6A42ED}"/>
              </a:ext>
            </a:extLst>
          </p:cNvPr>
          <p:cNvSpPr txBox="1"/>
          <p:nvPr/>
        </p:nvSpPr>
        <p:spPr>
          <a:xfrm>
            <a:off x="236137" y="3796659"/>
            <a:ext cx="1040328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Add Other </a:t>
            </a:r>
            <a:r>
              <a:rPr lang="en-US" altLang="ru-RU" sz="2200" dirty="0" err="1">
                <a:solidFill>
                  <a:prstClr val="black"/>
                </a:solidFill>
                <a:latin typeface="+mn-lt"/>
              </a:rPr>
              <a:t>Characterisation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 Documents (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XRD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,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 Resistance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,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 Thickness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,</a:t>
            </a: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 Bandgap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, </a:t>
            </a:r>
            <a:r>
              <a:rPr lang="en-US" altLang="ru-RU" sz="2200" dirty="0" err="1">
                <a:solidFill>
                  <a:prstClr val="black"/>
                </a:solidFill>
                <a:latin typeface="+mn-lt"/>
              </a:rPr>
              <a:t>etc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…)</a:t>
            </a:r>
          </a:p>
        </p:txBody>
      </p:sp>
    </p:spTree>
    <p:extLst>
      <p:ext uri="{BB962C8B-B14F-4D97-AF65-F5344CB8AC3E}">
        <p14:creationId xmlns:p14="http://schemas.microsoft.com/office/powerpoint/2010/main" val="2020532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12" grpId="0"/>
      <p:bldP spid="47" grpId="0" animBg="1"/>
      <p:bldP spid="19" grpId="0" animBg="1"/>
      <p:bldP spid="21" grpId="0" animBg="1"/>
      <p:bldP spid="25" grpId="0" animBg="1"/>
      <p:bldP spid="41" grpId="0" animBg="1"/>
      <p:bldP spid="8" grpId="0"/>
      <p:bldP spid="10" grpId="0"/>
      <p:bldP spid="1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9B6DD6E0-3423-14B9-F8F3-54F7C4F409C5}"/>
              </a:ext>
            </a:extLst>
          </p:cNvPr>
          <p:cNvSpPr/>
          <p:nvPr/>
        </p:nvSpPr>
        <p:spPr>
          <a:xfrm>
            <a:off x="2194718" y="2505200"/>
            <a:ext cx="4226630" cy="1789398"/>
          </a:xfrm>
          <a:prstGeom prst="roundRect">
            <a:avLst/>
          </a:prstGeom>
          <a:solidFill>
            <a:srgbClr val="0070C0">
              <a:alpha val="16000"/>
            </a:srgbClr>
          </a:solidFill>
          <a:ln w="38100">
            <a:solidFill>
              <a:srgbClr val="0070C0">
                <a:alpha val="5000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8000"/>
            <a:ext cx="12192000" cy="792000"/>
          </a:xfrm>
        </p:spPr>
        <p:txBody>
          <a:bodyPr/>
          <a:lstStyle/>
          <a:p>
            <a:r>
              <a:rPr lang="en-US" dirty="0"/>
              <a:t>Data extraction: adding data to Compositions (MAs)</a:t>
            </a:r>
            <a:endParaRPr lang="en-GB" dirty="0"/>
          </a:p>
        </p:txBody>
      </p:sp>
      <p:sp>
        <p:nvSpPr>
          <p:cNvPr id="59" name="Text Box 52">
            <a:extLst>
              <a:ext uri="{FF2B5EF4-FFF2-40B4-BE49-F238E27FC236}">
                <a16:creationId xmlns:a16="http://schemas.microsoft.com/office/drawing/2014/main" id="{FB12BC46-BCB7-F1CD-8574-93BEFC763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030" y="841203"/>
            <a:ext cx="11153292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Use case: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adding </a:t>
            </a:r>
            <a:r>
              <a:rPr lang="en-US" altLang="ru-RU" sz="2200" dirty="0" err="1">
                <a:solidFill>
                  <a:prstClr val="black"/>
                </a:solidFill>
                <a:latin typeface="+mn-lt"/>
              </a:rPr>
              <a:t>characterisation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 data </a:t>
            </a:r>
            <a:r>
              <a:rPr lang="en-US" altLang="ru-RU" sz="2200" u="sng" dirty="0">
                <a:solidFill>
                  <a:prstClr val="black"/>
                </a:solidFill>
                <a:latin typeface="+mn-lt"/>
              </a:rPr>
              <a:t>after EDX is done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45EC357-4BAF-6118-B392-CCEE95620B9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568751" y="6531429"/>
            <a:ext cx="4413573" cy="316963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b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http://htts.matinf.pro/</a:t>
            </a:r>
            <a:endParaRPr lang="en-US" b="0" dirty="0">
              <a:solidFill>
                <a:srgbClr val="0070C0"/>
              </a:solidFill>
            </a:endParaRPr>
          </a:p>
          <a:p>
            <a:pPr indent="0">
              <a:buNone/>
            </a:pPr>
            <a:endParaRPr lang="en-US" b="0" dirty="0">
              <a:solidFill>
                <a:srgbClr val="0070C0"/>
              </a:solidFill>
            </a:endParaRPr>
          </a:p>
        </p:txBody>
      </p:sp>
      <p:sp>
        <p:nvSpPr>
          <p:cNvPr id="10" name="Text Box 10">
            <a:extLst>
              <a:ext uri="{FF2B5EF4-FFF2-40B4-BE49-F238E27FC236}">
                <a16:creationId xmlns:a16="http://schemas.microsoft.com/office/drawing/2014/main" id="{E05724D5-206A-23CE-B6D3-A8032FD34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1085" y="1430575"/>
            <a:ext cx="1468449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118F7B6-2C00-FC26-3832-CC8EA11C821B}"/>
              </a:ext>
            </a:extLst>
          </p:cNvPr>
          <p:cNvCxnSpPr>
            <a:cxnSpLocks/>
            <a:stCxn id="10" idx="2"/>
            <a:endCxn id="39" idx="0"/>
          </p:cNvCxnSpPr>
          <p:nvPr/>
        </p:nvCxnSpPr>
        <p:spPr>
          <a:xfrm>
            <a:off x="3325310" y="1892240"/>
            <a:ext cx="2172810" cy="762201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DA0E88F-EE07-BFEB-2CB5-DF50815A67D8}"/>
              </a:ext>
            </a:extLst>
          </p:cNvPr>
          <p:cNvCxnSpPr>
            <a:cxnSpLocks/>
            <a:stCxn id="10" idx="2"/>
            <a:endCxn id="18" idx="0"/>
          </p:cNvCxnSpPr>
          <p:nvPr/>
        </p:nvCxnSpPr>
        <p:spPr>
          <a:xfrm>
            <a:off x="3325310" y="1892240"/>
            <a:ext cx="16532" cy="760525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1EE0E42-D8EC-E994-F2FD-070B411CC189}"/>
              </a:ext>
            </a:extLst>
          </p:cNvPr>
          <p:cNvCxnSpPr>
            <a:cxnSpLocks/>
          </p:cNvCxnSpPr>
          <p:nvPr/>
        </p:nvCxnSpPr>
        <p:spPr>
          <a:xfrm flipH="1">
            <a:off x="1045029" y="1903963"/>
            <a:ext cx="2281956" cy="758850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4" name="Flowchart: Document 33">
            <a:extLst>
              <a:ext uri="{FF2B5EF4-FFF2-40B4-BE49-F238E27FC236}">
                <a16:creationId xmlns:a16="http://schemas.microsoft.com/office/drawing/2014/main" id="{EF03FA33-2A61-2B4F-C5DF-CF754714FB8A}"/>
              </a:ext>
            </a:extLst>
          </p:cNvPr>
          <p:cNvSpPr/>
          <p:nvPr/>
        </p:nvSpPr>
        <p:spPr>
          <a:xfrm>
            <a:off x="401934" y="2652766"/>
            <a:ext cx="1346479" cy="1055077"/>
          </a:xfrm>
          <a:prstGeom prst="flowChartDocumen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EDX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381D597-190E-D512-E501-083828406C17}"/>
              </a:ext>
            </a:extLst>
          </p:cNvPr>
          <p:cNvCxnSpPr>
            <a:cxnSpLocks/>
          </p:cNvCxnSpPr>
          <p:nvPr/>
        </p:nvCxnSpPr>
        <p:spPr>
          <a:xfrm>
            <a:off x="1748413" y="3106616"/>
            <a:ext cx="717385" cy="0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9" name="Flowchart: Document 38">
            <a:extLst>
              <a:ext uri="{FF2B5EF4-FFF2-40B4-BE49-F238E27FC236}">
                <a16:creationId xmlns:a16="http://schemas.microsoft.com/office/drawing/2014/main" id="{40D75F5A-FAAD-1B6F-352C-A6435E1C9A49}"/>
              </a:ext>
            </a:extLst>
          </p:cNvPr>
          <p:cNvSpPr/>
          <p:nvPr/>
        </p:nvSpPr>
        <p:spPr>
          <a:xfrm>
            <a:off x="4824880" y="2654441"/>
            <a:ext cx="1346479" cy="1055077"/>
          </a:xfrm>
          <a:prstGeom prst="flowChartDocumen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Resistance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0D5DD37-B1F0-0E2B-37D0-F857D314D559}"/>
              </a:ext>
            </a:extLst>
          </p:cNvPr>
          <p:cNvGrpSpPr/>
          <p:nvPr/>
        </p:nvGrpSpPr>
        <p:grpSpPr>
          <a:xfrm>
            <a:off x="2421653" y="2652765"/>
            <a:ext cx="1617783" cy="1589328"/>
            <a:chOff x="2431709" y="2652765"/>
            <a:chExt cx="1607727" cy="1589328"/>
          </a:xfrm>
        </p:grpSpPr>
        <p:sp>
          <p:nvSpPr>
            <p:cNvPr id="18" name="Flowchart: Multidocument 17">
              <a:extLst>
                <a:ext uri="{FF2B5EF4-FFF2-40B4-BE49-F238E27FC236}">
                  <a16:creationId xmlns:a16="http://schemas.microsoft.com/office/drawing/2014/main" id="{DBD9E3E8-326B-7960-ECAA-27A4ECAB10F7}"/>
                </a:ext>
              </a:extLst>
            </p:cNvPr>
            <p:cNvSpPr/>
            <p:nvPr/>
          </p:nvSpPr>
          <p:spPr>
            <a:xfrm>
              <a:off x="2431709" y="2652765"/>
              <a:ext cx="1607727" cy="1266093"/>
            </a:xfrm>
            <a:prstGeom prst="flowChartMultidocument">
              <a:avLst/>
            </a:prstGeom>
            <a:solidFill>
              <a:schemeClr val="bg1">
                <a:lumMod val="50000"/>
                <a:alpha val="5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tx1"/>
                  </a:solidFill>
                </a:rPr>
                <a:t>Composition</a:t>
              </a:r>
            </a:p>
          </p:txBody>
        </p:sp>
        <p:sp>
          <p:nvSpPr>
            <p:cNvPr id="41" name="Text Box 52">
              <a:extLst>
                <a:ext uri="{FF2B5EF4-FFF2-40B4-BE49-F238E27FC236}">
                  <a16:creationId xmlns:a16="http://schemas.microsoft.com/office/drawing/2014/main" id="{FA284F97-8E56-93F7-846E-8FD9116DE0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59147" y="3811206"/>
              <a:ext cx="816260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2200" b="1" dirty="0">
                  <a:solidFill>
                    <a:prstClr val="black"/>
                  </a:solidFill>
                  <a:latin typeface="+mn-lt"/>
                </a:rPr>
                <a:t>x 342</a:t>
              </a:r>
              <a:endParaRPr lang="en-US" altLang="ru-RU" sz="2200" dirty="0">
                <a:solidFill>
                  <a:prstClr val="black"/>
                </a:solidFill>
                <a:latin typeface="+mn-lt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C7E6F672-3D47-8923-74BD-D24FC1D53B7F}"/>
              </a:ext>
            </a:extLst>
          </p:cNvPr>
          <p:cNvGrpSpPr/>
          <p:nvPr/>
        </p:nvGrpSpPr>
        <p:grpSpPr>
          <a:xfrm>
            <a:off x="3996647" y="2710159"/>
            <a:ext cx="828352" cy="430887"/>
            <a:chOff x="3996647" y="2710159"/>
            <a:chExt cx="828352" cy="430887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6697D4B9-F023-DE20-9738-185E413FED3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996647" y="3098110"/>
              <a:ext cx="828352" cy="0"/>
            </a:xfrm>
            <a:prstGeom prst="straightConnector1">
              <a:avLst/>
            </a:prstGeom>
            <a:noFill/>
            <a:ln w="63500" cap="flat" cmpd="sng" algn="ctr">
              <a:solidFill>
                <a:srgbClr val="00B050">
                  <a:alpha val="50000"/>
                </a:srgbClr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7" name="Text Box 52">
              <a:extLst>
                <a:ext uri="{FF2B5EF4-FFF2-40B4-BE49-F238E27FC236}">
                  <a16:creationId xmlns:a16="http://schemas.microsoft.com/office/drawing/2014/main" id="{93FD70EF-8126-2D92-9691-09DE54D65DE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78010" y="2710159"/>
              <a:ext cx="407006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2200" b="1" dirty="0">
                  <a:solidFill>
                    <a:prstClr val="black"/>
                  </a:solidFill>
                  <a:latin typeface="+mn-lt"/>
                </a:rPr>
                <a:t>R</a:t>
              </a:r>
              <a:endParaRPr lang="en-US" altLang="ru-RU" sz="2200" dirty="0">
                <a:solidFill>
                  <a:prstClr val="black"/>
                </a:solidFill>
                <a:latin typeface="+mn-lt"/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5E623C0B-DD69-2689-D645-7B419FFBF0BB}"/>
              </a:ext>
            </a:extLst>
          </p:cNvPr>
          <p:cNvSpPr txBox="1"/>
          <p:nvPr/>
        </p:nvSpPr>
        <p:spPr>
          <a:xfrm>
            <a:off x="174043" y="4516300"/>
            <a:ext cx="6670101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Data import:</a:t>
            </a:r>
          </a:p>
          <a:p>
            <a:pPr marL="342900" indent="-342900" defTabSz="914377">
              <a:spcBef>
                <a:spcPts val="0"/>
              </a:spcBef>
              <a:buAutoNum type="arabicParenR"/>
            </a:pPr>
            <a:r>
              <a:rPr lang="en-US" altLang="ru-RU" sz="1400" dirty="0">
                <a:solidFill>
                  <a:prstClr val="black"/>
                </a:solidFill>
              </a:rPr>
              <a:t>Locate parent sample object.</a:t>
            </a:r>
          </a:p>
          <a:p>
            <a:pPr marL="342900" indent="-342900" defTabSz="914377">
              <a:spcBef>
                <a:spcPts val="0"/>
              </a:spcBef>
              <a:buAutoNum type="arabicParenR"/>
            </a:pPr>
            <a:r>
              <a:rPr lang="en-US" altLang="ru-RU" sz="1400" dirty="0">
                <a:solidFill>
                  <a:prstClr val="black"/>
                </a:solidFill>
              </a:rPr>
              <a:t>Find measurement area collection.</a:t>
            </a:r>
          </a:p>
          <a:p>
            <a:pPr marL="342900" indent="-342900" defTabSz="914377">
              <a:spcBef>
                <a:spcPts val="0"/>
              </a:spcBef>
              <a:buAutoNum type="arabicParenR"/>
            </a:pPr>
            <a:r>
              <a:rPr lang="en-US" altLang="ru-RU" sz="1400" dirty="0">
                <a:solidFill>
                  <a:prstClr val="black"/>
                </a:solidFill>
              </a:rPr>
              <a:t>Find a certain Measurement Area (corresponding to a predicate, e.g. MA index).</a:t>
            </a:r>
          </a:p>
          <a:p>
            <a:pPr marL="342900" indent="-342900" defTabSz="914377">
              <a:spcBef>
                <a:spcPts val="0"/>
              </a:spcBef>
              <a:buAutoNum type="arabicParenR"/>
            </a:pPr>
            <a:r>
              <a:rPr lang="en-US" altLang="ru-RU" sz="1400" dirty="0">
                <a:solidFill>
                  <a:prstClr val="black"/>
                </a:solidFill>
                <a:latin typeface="+mn-lt"/>
              </a:rPr>
              <a:t>Add properties values to a composition corresponding to a measurement area index.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AB045B-7930-D240-E8AE-A8FE7EFCE78F}"/>
              </a:ext>
            </a:extLst>
          </p:cNvPr>
          <p:cNvGrpSpPr/>
          <p:nvPr/>
        </p:nvGrpSpPr>
        <p:grpSpPr>
          <a:xfrm>
            <a:off x="6738395" y="705972"/>
            <a:ext cx="5293805" cy="5693866"/>
            <a:chOff x="6898195" y="705972"/>
            <a:chExt cx="5293805" cy="56938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FF44AF5-906F-DB15-62A0-E413D83D381D}"/>
                </a:ext>
              </a:extLst>
            </p:cNvPr>
            <p:cNvSpPr txBox="1"/>
            <p:nvPr/>
          </p:nvSpPr>
          <p:spPr>
            <a:xfrm>
              <a:off x="6898195" y="705972"/>
              <a:ext cx="5189973" cy="5693866"/>
            </a:xfrm>
            <a:prstGeom prst="rect">
              <a:avLst/>
            </a:prstGeom>
            <a:noFill/>
            <a:ln>
              <a:solidFill>
                <a:srgbClr val="0432FF"/>
              </a:solidFill>
              <a:bevel/>
            </a:ln>
          </p:spPr>
          <p:txBody>
            <a:bodyPr wrap="square">
              <a:spAutoFit/>
            </a:bodyPr>
            <a:lstStyle/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CompositionsForSampleUpdate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"Predicate"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"Properties"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"Type"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2,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"Name"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"Measurement Area"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"Value"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}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]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},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DeletePreviousProperties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false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"Properties"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PropertyId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"Type"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"Name"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"R"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"Value"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34143346,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ValueEpsilon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SortCode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"Row"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"Comment"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"Resistance (Room Temperature) for Measurement Area 1"</a:t>
              </a:r>
              <a:endParaRPr lang="en-US" sz="700" dirty="0">
                <a:solidFill>
                  <a:srgbClr val="000000"/>
                </a:solidFill>
                <a:latin typeface="Cascadia Mono" panose="020B0609020000020004" pitchFamily="49" charset="0"/>
              </a:endParaRP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  }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]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},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...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],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DeletePreviousProperties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true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"Properties"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[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PropertyId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"Type"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"Name"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"R"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"Value"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97692.43229,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ValueEpsilon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SortCode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"Row"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"Comment"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"Minimal Resistance (Room Temperature) of Materials Library (of all 342 MAs)"</a:t>
              </a:r>
              <a:endParaRPr lang="en-US" sz="700" dirty="0">
                <a:solidFill>
                  <a:srgbClr val="000000"/>
                </a:solidFill>
                <a:latin typeface="Cascadia Mono" panose="020B0609020000020004" pitchFamily="49" charset="0"/>
              </a:endParaRP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},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{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PropertyId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"Type"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"Name"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"R"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"Value"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34143346,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ValueEpsilon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0000FF"/>
                  </a:solidFill>
                  <a:latin typeface="Cascadia Mono" panose="020B0609020000020004" pitchFamily="49" charset="0"/>
                </a:rPr>
                <a:t>null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 err="1">
                  <a:solidFill>
                    <a:srgbClr val="2E75B6"/>
                  </a:solidFill>
                  <a:latin typeface="Cascadia Mono" panose="020B0609020000020004" pitchFamily="49" charset="0"/>
                </a:rPr>
                <a:t>SortCode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10,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"Row"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2,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  </a:t>
              </a:r>
              <a:r>
                <a:rPr lang="en-US" sz="700" dirty="0">
                  <a:solidFill>
                    <a:srgbClr val="2E75B6"/>
                  </a:solidFill>
                  <a:latin typeface="Cascadia Mono" panose="020B0609020000020004" pitchFamily="49" charset="0"/>
                </a:rPr>
                <a:t>"Comment"</a:t>
              </a:r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: </a:t>
              </a:r>
              <a:r>
                <a:rPr lang="en-US" sz="700" dirty="0">
                  <a:solidFill>
                    <a:srgbClr val="A31515"/>
                  </a:solidFill>
                  <a:latin typeface="Cascadia Mono" panose="020B0609020000020004" pitchFamily="49" charset="0"/>
                </a:rPr>
                <a:t>"Maximal Resistance (Room Temperature) of Materials Library (of all 342 MAs)"</a:t>
              </a:r>
              <a:endParaRPr lang="en-US" sz="700" dirty="0">
                <a:solidFill>
                  <a:srgbClr val="000000"/>
                </a:solidFill>
                <a:latin typeface="Cascadia Mono" panose="020B0609020000020004" pitchFamily="49" charset="0"/>
              </a:endParaRP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  }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  ]</a:t>
              </a:r>
            </a:p>
            <a:p>
              <a:r>
                <a:rPr lang="en-US" sz="700" dirty="0">
                  <a:solidFill>
                    <a:srgbClr val="000000"/>
                  </a:solidFill>
                  <a:latin typeface="Cascadia Mono" panose="020B0609020000020004" pitchFamily="49" charset="0"/>
                </a:rPr>
                <a:t>}</a:t>
              </a:r>
              <a:endParaRPr lang="en-US" sz="700" dirty="0"/>
            </a:p>
          </p:txBody>
        </p:sp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769314FB-D61A-D760-9EB8-CFD183239E71}"/>
                </a:ext>
              </a:extLst>
            </p:cNvPr>
            <p:cNvSpPr/>
            <p:nvPr/>
          </p:nvSpPr>
          <p:spPr>
            <a:xfrm>
              <a:off x="7053942" y="974688"/>
              <a:ext cx="4943790" cy="2672863"/>
            </a:xfrm>
            <a:prstGeom prst="roundRect">
              <a:avLst/>
            </a:prstGeom>
            <a:solidFill>
              <a:srgbClr val="0070C0">
                <a:alpha val="16000"/>
              </a:srgbClr>
            </a:solidFill>
            <a:ln w="12700">
              <a:solidFill>
                <a:srgbClr val="0070C0">
                  <a:alpha val="50000"/>
                </a:srgbClr>
              </a:solidFill>
              <a:beve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 Box 52">
              <a:extLst>
                <a:ext uri="{FF2B5EF4-FFF2-40B4-BE49-F238E27FC236}">
                  <a16:creationId xmlns:a16="http://schemas.microsoft.com/office/drawing/2014/main" id="{221D8390-07C9-CA14-CCDF-640C4BE8BE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490602" y="1155619"/>
              <a:ext cx="2701398" cy="4308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2200" b="1" dirty="0">
                  <a:solidFill>
                    <a:prstClr val="black"/>
                  </a:solidFill>
                  <a:latin typeface="+mn-lt"/>
                </a:rPr>
                <a:t>Resistance for MA 1</a:t>
              </a:r>
              <a:endParaRPr lang="en-US" altLang="ru-RU" sz="2200" dirty="0">
                <a:solidFill>
                  <a:prstClr val="black"/>
                </a:solidFill>
                <a:latin typeface="+mn-lt"/>
              </a:endParaRPr>
            </a:p>
          </p:txBody>
        </p:sp>
        <p:sp>
          <p:nvSpPr>
            <p:cNvPr id="56" name="Rectangle: Rounded Corners 55">
              <a:extLst>
                <a:ext uri="{FF2B5EF4-FFF2-40B4-BE49-F238E27FC236}">
                  <a16:creationId xmlns:a16="http://schemas.microsoft.com/office/drawing/2014/main" id="{DAC471FB-A973-D584-4FDB-143EBA8A722D}"/>
                </a:ext>
              </a:extLst>
            </p:cNvPr>
            <p:cNvSpPr/>
            <p:nvPr/>
          </p:nvSpPr>
          <p:spPr>
            <a:xfrm>
              <a:off x="7093327" y="3924727"/>
              <a:ext cx="4943790" cy="2299925"/>
            </a:xfrm>
            <a:prstGeom prst="roundRect">
              <a:avLst/>
            </a:prstGeom>
            <a:solidFill>
              <a:srgbClr val="0070C0">
                <a:alpha val="16000"/>
              </a:srgbClr>
            </a:solidFill>
            <a:ln w="12700">
              <a:solidFill>
                <a:srgbClr val="0070C0">
                  <a:alpha val="50000"/>
                </a:srgbClr>
              </a:solidFill>
              <a:beve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 Box 52">
              <a:extLst>
                <a:ext uri="{FF2B5EF4-FFF2-40B4-BE49-F238E27FC236}">
                  <a16:creationId xmlns:a16="http://schemas.microsoft.com/office/drawing/2014/main" id="{3324FBB4-7A2E-E0E6-D8F8-1741D92E2C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42543" y="3958752"/>
              <a:ext cx="3019317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63500" algn="ctr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accent2"/>
                  </a:solidFill>
                  <a:latin typeface="Verdana" panose="020B0604030504040204" pitchFamily="34" charset="0"/>
                </a:defRPr>
              </a:lvl1pPr>
              <a:lvl2pPr marL="742950" indent="-285750">
                <a:spcBef>
                  <a:spcPct val="20000"/>
                </a:spcBef>
                <a:defRPr sz="2000">
                  <a:solidFill>
                    <a:schemeClr val="accent2"/>
                  </a:solidFill>
                  <a:latin typeface="Verdana" panose="020B0604030504040204" pitchFamily="34" charset="0"/>
                </a:defRPr>
              </a:lvl2pPr>
              <a:lvl3pPr marL="1143000" indent="-228600">
                <a:spcBef>
                  <a:spcPct val="20000"/>
                </a:spcBef>
                <a:defRPr>
                  <a:solidFill>
                    <a:schemeClr val="accent2"/>
                  </a:solidFill>
                  <a:latin typeface="Verdana" panose="020B0604030504040204" pitchFamily="34" charset="0"/>
                </a:defRPr>
              </a:lvl3pPr>
              <a:lvl4pPr marL="1600200" indent="-228600">
                <a:spcBef>
                  <a:spcPct val="20000"/>
                </a:spcBef>
                <a:defRPr sz="1600">
                  <a:solidFill>
                    <a:schemeClr val="accent2"/>
                  </a:solidFill>
                  <a:latin typeface="Verdana" panose="020B0604030504040204" pitchFamily="34" charset="0"/>
                </a:defRPr>
              </a:lvl4pPr>
              <a:lvl5pPr marL="2057400" indent="-228600">
                <a:spcBef>
                  <a:spcPct val="20000"/>
                </a:spcBef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defRPr sz="1400">
                  <a:solidFill>
                    <a:schemeClr val="accent2"/>
                  </a:solidFill>
                  <a:latin typeface="Verdana" panose="020B0604030504040204" pitchFamily="34" charset="0"/>
                </a:defRPr>
              </a:lvl9pPr>
            </a:lstStyle>
            <a:p>
              <a:pPr defTabSz="914377">
                <a:spcBef>
                  <a:spcPts val="0"/>
                </a:spcBef>
              </a:pPr>
              <a:r>
                <a:rPr lang="en-US" altLang="ru-RU" sz="2200" b="1" dirty="0">
                  <a:solidFill>
                    <a:prstClr val="black"/>
                  </a:solidFill>
                  <a:latin typeface="+mn-lt"/>
                </a:rPr>
                <a:t>Resistance range for the sample (whole ML)</a:t>
              </a:r>
              <a:endParaRPr lang="en-US" altLang="ru-RU" sz="2200" dirty="0">
                <a:solidFill>
                  <a:prstClr val="black"/>
                </a:solidFill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1200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0" grpId="0" animBg="1"/>
      <p:bldP spid="34" grpId="0" animBg="1"/>
      <p:bldP spid="3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9C6B1-04FE-3845-5B55-E3000C49C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F3CFFD71-023F-CE39-4838-B833DA575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Integration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69A894-6FCE-D704-48E6-A7212435B12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375330" y="6362393"/>
            <a:ext cx="8816670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dirty="0">
                <a:hlinkClick r:id="rId3"/>
              </a:rPr>
              <a:t>https://inf.mdi.ruhr-uni-bochum.de/object/sample-demo-29196</a:t>
            </a:r>
            <a:endParaRPr lang="en-US" sz="1200" dirty="0"/>
          </a:p>
          <a:p>
            <a:pPr indent="0">
              <a:buNone/>
            </a:pPr>
            <a:endParaRPr lang="en-US" sz="900" dirty="0">
              <a:solidFill>
                <a:srgbClr val="0070C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EB1B488-E295-15FC-035E-0BCF6C63DC61}"/>
              </a:ext>
            </a:extLst>
          </p:cNvPr>
          <p:cNvSpPr txBox="1"/>
          <p:nvPr/>
        </p:nvSpPr>
        <p:spPr>
          <a:xfrm>
            <a:off x="193135" y="768154"/>
            <a:ext cx="10510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Example: Volume &amp; Surface compositions, Bandgap, Resistance, Catalytic activity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8663A63-EB45-2271-6B20-A2E1194F8A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00" y="1143000"/>
            <a:ext cx="7891277" cy="517711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CF5BC2BC-D04A-9C8F-8C08-F6548607CC3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5570"/>
          <a:stretch/>
        </p:blipFill>
        <p:spPr>
          <a:xfrm>
            <a:off x="8498475" y="228600"/>
            <a:ext cx="3469407" cy="6078072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F50A8C51-5333-4139-3FDE-884AAFA1A288}"/>
              </a:ext>
            </a:extLst>
          </p:cNvPr>
          <p:cNvCxnSpPr>
            <a:cxnSpLocks/>
          </p:cNvCxnSpPr>
          <p:nvPr/>
        </p:nvCxnSpPr>
        <p:spPr>
          <a:xfrm>
            <a:off x="5432612" y="2259106"/>
            <a:ext cx="3079376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BB1DBA31-A815-D33B-46D3-ADE6EBFC24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4409" y="2711083"/>
            <a:ext cx="5918479" cy="130407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547359F-7AE0-67EF-7402-EC165C83AB07}"/>
              </a:ext>
            </a:extLst>
          </p:cNvPr>
          <p:cNvCxnSpPr>
            <a:cxnSpLocks/>
          </p:cNvCxnSpPr>
          <p:nvPr/>
        </p:nvCxnSpPr>
        <p:spPr>
          <a:xfrm>
            <a:off x="4771095" y="2390732"/>
            <a:ext cx="0" cy="34219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5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1B5E667-7942-05A6-E388-63D290E48ECC}"/>
              </a:ext>
            </a:extLst>
          </p:cNvPr>
          <p:cNvCxnSpPr>
            <a:cxnSpLocks/>
          </p:cNvCxnSpPr>
          <p:nvPr/>
        </p:nvCxnSpPr>
        <p:spPr>
          <a:xfrm flipV="1">
            <a:off x="3945276" y="4037744"/>
            <a:ext cx="267128" cy="513708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8CB7C89C-1535-DF2E-D0CB-8CF17FE85E7C}"/>
              </a:ext>
            </a:extLst>
          </p:cNvPr>
          <p:cNvSpPr/>
          <p:nvPr/>
        </p:nvSpPr>
        <p:spPr>
          <a:xfrm>
            <a:off x="3828422" y="2713056"/>
            <a:ext cx="1419853" cy="1316334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3BB4A73-8318-1718-6988-BACD5F285910}"/>
              </a:ext>
            </a:extLst>
          </p:cNvPr>
          <p:cNvSpPr/>
          <p:nvPr/>
        </p:nvSpPr>
        <p:spPr>
          <a:xfrm>
            <a:off x="5247544" y="2710593"/>
            <a:ext cx="1429481" cy="1316334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B4CFEDE5-9245-72E4-A591-952CE1BDD425}"/>
              </a:ext>
            </a:extLst>
          </p:cNvPr>
          <p:cNvCxnSpPr>
            <a:cxnSpLocks/>
          </p:cNvCxnSpPr>
          <p:nvPr/>
        </p:nvCxnSpPr>
        <p:spPr>
          <a:xfrm flipV="1">
            <a:off x="4897776" y="4029075"/>
            <a:ext cx="479087" cy="865277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9D8888E-AAB1-8026-C802-27D085540581}"/>
              </a:ext>
            </a:extLst>
          </p:cNvPr>
          <p:cNvCxnSpPr>
            <a:cxnSpLocks/>
          </p:cNvCxnSpPr>
          <p:nvPr/>
        </p:nvCxnSpPr>
        <p:spPr>
          <a:xfrm flipV="1">
            <a:off x="5476875" y="4010025"/>
            <a:ext cx="1395413" cy="952500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6464F95B-2FF8-A5A1-AA21-AF0348FCF446}"/>
              </a:ext>
            </a:extLst>
          </p:cNvPr>
          <p:cNvCxnSpPr>
            <a:cxnSpLocks/>
          </p:cNvCxnSpPr>
          <p:nvPr/>
        </p:nvCxnSpPr>
        <p:spPr>
          <a:xfrm flipV="1">
            <a:off x="6486525" y="4014788"/>
            <a:ext cx="676275" cy="614362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D415789E-BD83-EABC-E5A3-CD95F2630F20}"/>
              </a:ext>
            </a:extLst>
          </p:cNvPr>
          <p:cNvSpPr/>
          <p:nvPr/>
        </p:nvSpPr>
        <p:spPr>
          <a:xfrm>
            <a:off x="7319231" y="2705831"/>
            <a:ext cx="943707" cy="1316334"/>
          </a:xfrm>
          <a:prstGeom prst="rect">
            <a:avLst/>
          </a:prstGeom>
          <a:solidFill>
            <a:srgbClr val="92D050">
              <a:alpha val="10000"/>
            </a:srgb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BBF4D41C-D413-A4BE-C53B-ED70C0CCDA05}"/>
              </a:ext>
            </a:extLst>
          </p:cNvPr>
          <p:cNvCxnSpPr>
            <a:cxnSpLocks/>
          </p:cNvCxnSpPr>
          <p:nvPr/>
        </p:nvCxnSpPr>
        <p:spPr>
          <a:xfrm flipV="1">
            <a:off x="2962275" y="4014788"/>
            <a:ext cx="4700587" cy="1243012"/>
          </a:xfrm>
          <a:prstGeom prst="straightConnector1">
            <a:avLst/>
          </a:prstGeom>
          <a:noFill/>
          <a:ln w="63500" cap="flat" cmpd="sng" algn="ctr">
            <a:solidFill>
              <a:srgbClr val="00B050">
                <a:alpha val="8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754725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3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0EEE63-57E2-B630-8A1D-800FCAC3E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0145B85F-1A84-B3E4-AF4C-3913A56D93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Handovers Workflow: </a:t>
            </a:r>
            <a:r>
              <a:rPr lang="en-GB" dirty="0"/>
              <a:t>Tracking Samples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1B0BA12-FFE8-9FB4-CD1D-7663EA6230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16545" y="6362393"/>
            <a:ext cx="5415539" cy="485999"/>
          </a:xfrm>
        </p:spPr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https://crc1625.mdi.ruhr-uni-bochum.de/rubric/s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C37B548-E205-9839-6879-05BC0488DE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113" y="1487032"/>
            <a:ext cx="9129754" cy="477772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333E0A1-3096-545B-A58E-35046F0A78D5}"/>
              </a:ext>
            </a:extLst>
          </p:cNvPr>
          <p:cNvSpPr txBox="1"/>
          <p:nvPr/>
        </p:nvSpPr>
        <p:spPr>
          <a:xfrm>
            <a:off x="200965" y="794383"/>
            <a:ext cx="106110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spcAft>
                <a:spcPts val="600"/>
              </a:spcAft>
            </a:pPr>
            <a:r>
              <a:rPr lang="en-US" sz="2200" b="1" dirty="0"/>
              <a:t>Motivation</a:t>
            </a:r>
            <a:r>
              <a:rPr lang="en-US" sz="2200" dirty="0"/>
              <a:t>: trace samples (who holds the sample</a:t>
            </a:r>
            <a:r>
              <a:rPr lang="ru-RU" sz="2200" dirty="0"/>
              <a:t>?</a:t>
            </a:r>
            <a:r>
              <a:rPr lang="en-US" sz="2200" dirty="0"/>
              <a:t>)</a:t>
            </a:r>
            <a:endParaRPr lang="en-US" sz="2200" dirty="0">
              <a:solidFill>
                <a:prstClr val="black"/>
              </a:solidFill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47B2418-6A98-DFB2-791B-6547197BC0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6635" y="1822275"/>
            <a:ext cx="476316" cy="42868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F02B6CB-8F21-8A7D-E153-89B1A5C4E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4054" y="1198209"/>
            <a:ext cx="1193549" cy="121851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D8762F1-29C7-DB20-464D-02458B212B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40866" y="3255667"/>
            <a:ext cx="4672573" cy="82653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74ADC84C-F22F-1CFF-A16A-63FF0CF03A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10751" y="4269455"/>
            <a:ext cx="3883759" cy="59750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388711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7F278-5289-FBA9-A031-B054FF6250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D2809293-065E-E299-F5F0-DFC42AD56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Samples or Handover event: initialisation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4274A4-2D09-5AE9-8CF4-749290250A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90" y="1342205"/>
            <a:ext cx="1933845" cy="12193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15D588-61A5-DAF9-EB14-1E84F5706429}"/>
              </a:ext>
            </a:extLst>
          </p:cNvPr>
          <p:cNvSpPr txBox="1"/>
          <p:nvPr/>
        </p:nvSpPr>
        <p:spPr>
          <a:xfrm>
            <a:off x="176866" y="979078"/>
            <a:ext cx="118610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en-US" sz="2200" dirty="0"/>
              <a:t>In “physically transferrable” objects (samples), find a green handover button</a:t>
            </a:r>
          </a:p>
          <a:p>
            <a:pPr marL="457200" indent="-457200">
              <a:buAutoNum type="arabicParenR"/>
            </a:pPr>
            <a:endParaRPr lang="en-US" sz="2200" dirty="0"/>
          </a:p>
          <a:p>
            <a:pPr marL="457200" indent="-457200">
              <a:buAutoNum type="arabicParenR"/>
            </a:pPr>
            <a:endParaRPr lang="en-US" sz="2200" dirty="0"/>
          </a:p>
          <a:p>
            <a:pPr marL="457200" indent="-457200">
              <a:buAutoNum type="arabicParenR"/>
            </a:pPr>
            <a:endParaRPr lang="en-US" sz="3200" dirty="0"/>
          </a:p>
          <a:p>
            <a:pPr marL="457200" indent="-457200">
              <a:buAutoNum type="arabicParenR"/>
            </a:pPr>
            <a:r>
              <a:rPr lang="en-US" sz="2200" dirty="0"/>
              <a:t>Select the recipient and press a blue button.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347A96-355C-A56B-957D-FA87A5CC06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422" y="2881864"/>
            <a:ext cx="3333107" cy="3429123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6072C88-0DFF-1BFB-7913-D62DDFD78A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6650" y="2169764"/>
            <a:ext cx="4266971" cy="3581713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4" name="Line 36">
            <a:extLst>
              <a:ext uri="{FF2B5EF4-FFF2-40B4-BE49-F238E27FC236}">
                <a16:creationId xmlns:a16="http://schemas.microsoft.com/office/drawing/2014/main" id="{815348AE-C5F8-8C8C-AC09-BEB848FA9F8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708219" y="3193364"/>
            <a:ext cx="5154804" cy="552660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B0B9D84-B29C-5A14-7138-4B220586C0F3}"/>
              </a:ext>
            </a:extLst>
          </p:cNvPr>
          <p:cNvSpPr txBox="1"/>
          <p:nvPr/>
        </p:nvSpPr>
        <p:spPr>
          <a:xfrm rot="21203749">
            <a:off x="3750547" y="3033819"/>
            <a:ext cx="17459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Select recipient</a:t>
            </a:r>
            <a:endParaRPr lang="en-US" dirty="0"/>
          </a:p>
        </p:txBody>
      </p:sp>
      <p:sp>
        <p:nvSpPr>
          <p:cNvPr id="17" name="Line 36">
            <a:extLst>
              <a:ext uri="{FF2B5EF4-FFF2-40B4-BE49-F238E27FC236}">
                <a16:creationId xmlns:a16="http://schemas.microsoft.com/office/drawing/2014/main" id="{03B7FF60-EDCF-C979-19EE-01AC460CC9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57718" y="4369022"/>
            <a:ext cx="4901922" cy="61964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6EF963-5AA9-4B86-349E-8D2E7501D438}"/>
              </a:ext>
            </a:extLst>
          </p:cNvPr>
          <p:cNvSpPr txBox="1"/>
          <p:nvPr/>
        </p:nvSpPr>
        <p:spPr>
          <a:xfrm>
            <a:off x="3705699" y="4031119"/>
            <a:ext cx="3653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Specify Amount (optional)</a:t>
            </a:r>
            <a:endParaRPr lang="en-US" dirty="0"/>
          </a:p>
        </p:txBody>
      </p:sp>
      <p:sp>
        <p:nvSpPr>
          <p:cNvPr id="19" name="Line 36">
            <a:extLst>
              <a:ext uri="{FF2B5EF4-FFF2-40B4-BE49-F238E27FC236}">
                <a16:creationId xmlns:a16="http://schemas.microsoft.com/office/drawing/2014/main" id="{F68307A7-5BE4-B013-38C5-4AEFFB05B7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259393" y="5275047"/>
            <a:ext cx="4901922" cy="61964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703AD58-1B0D-763E-0492-3A0FF762A1BE}"/>
              </a:ext>
            </a:extLst>
          </p:cNvPr>
          <p:cNvSpPr txBox="1"/>
          <p:nvPr/>
        </p:nvSpPr>
        <p:spPr>
          <a:xfrm>
            <a:off x="3697325" y="4917049"/>
            <a:ext cx="3653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Specify Comments</a:t>
            </a:r>
            <a:endParaRPr lang="en-US" dirty="0"/>
          </a:p>
        </p:txBody>
      </p:sp>
      <p:sp>
        <p:nvSpPr>
          <p:cNvPr id="21" name="Line 36">
            <a:extLst>
              <a:ext uri="{FF2B5EF4-FFF2-40B4-BE49-F238E27FC236}">
                <a16:creationId xmlns:a16="http://schemas.microsoft.com/office/drawing/2014/main" id="{A2F37142-97DB-015D-E39C-50AB6BAF16C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31995" y="6097337"/>
            <a:ext cx="2627645" cy="25119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9ED73C-A47B-B7CB-9F5E-EAD9C4A5E97C}"/>
              </a:ext>
            </a:extLst>
          </p:cNvPr>
          <p:cNvSpPr txBox="1"/>
          <p:nvPr/>
        </p:nvSpPr>
        <p:spPr>
          <a:xfrm>
            <a:off x="4613400" y="5732641"/>
            <a:ext cx="22898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click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DFD0E2-B8E0-CE86-ADDD-94BE1A480597}"/>
              </a:ext>
            </a:extLst>
          </p:cNvPr>
          <p:cNvSpPr txBox="1"/>
          <p:nvPr/>
        </p:nvSpPr>
        <p:spPr>
          <a:xfrm>
            <a:off x="163285" y="719017"/>
            <a:ext cx="114626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Motivation (C03): 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to track sample location / shipping</a:t>
            </a:r>
          </a:p>
        </p:txBody>
      </p:sp>
    </p:spTree>
    <p:extLst>
      <p:ext uri="{BB962C8B-B14F-4D97-AF65-F5344CB8AC3E}">
        <p14:creationId xmlns:p14="http://schemas.microsoft.com/office/powerpoint/2010/main" val="193787405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D0E2867-D0D9-2698-A529-DFCA6B777B20}"/>
              </a:ext>
            </a:extLst>
          </p:cNvPr>
          <p:cNvSpPr txBox="1"/>
          <p:nvPr/>
        </p:nvSpPr>
        <p:spPr>
          <a:xfrm>
            <a:off x="85753" y="724370"/>
            <a:ext cx="11861059" cy="298543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57200" indent="-457200">
              <a:buAutoNum type="arabicParenR"/>
            </a:pPr>
            <a:r>
              <a:rPr lang="en-US" sz="2200" dirty="0"/>
              <a:t>Handover event is created</a:t>
            </a:r>
          </a:p>
          <a:p>
            <a:pPr marL="457200" indent="-457200">
              <a:buAutoNum type="arabicParenR"/>
            </a:pPr>
            <a:endParaRPr lang="en-US" sz="2200" dirty="0"/>
          </a:p>
          <a:p>
            <a:pPr marL="457200" indent="-457200">
              <a:buAutoNum type="arabicParenR"/>
            </a:pPr>
            <a:endParaRPr lang="en-US" sz="2200" dirty="0"/>
          </a:p>
          <a:p>
            <a:pPr marL="457200" indent="-457200">
              <a:buAutoNum type="arabicParenR"/>
            </a:pPr>
            <a:endParaRPr lang="en-US" sz="2200" dirty="0"/>
          </a:p>
          <a:p>
            <a:pPr marL="457200" indent="-457200">
              <a:buAutoNum type="arabicParenR"/>
            </a:pPr>
            <a:endParaRPr lang="en-US" sz="2200" dirty="0"/>
          </a:p>
          <a:p>
            <a:pPr marL="457200" indent="-457200">
              <a:buAutoNum type="arabicParenR"/>
            </a:pPr>
            <a:endParaRPr lang="en-US" sz="2200" dirty="0"/>
          </a:p>
          <a:p>
            <a:pPr marL="457200" indent="-457200">
              <a:buAutoNum type="arabicParenR"/>
            </a:pPr>
            <a:endParaRPr lang="en-US" sz="1200" dirty="0"/>
          </a:p>
          <a:p>
            <a:pPr marL="457200" indent="-457200">
              <a:buAutoNum type="arabicParenR"/>
            </a:pPr>
            <a:r>
              <a:rPr lang="en-US" sz="2200" dirty="0"/>
              <a:t>Recipient is notified by e-mail</a:t>
            </a:r>
          </a:p>
          <a:p>
            <a:endParaRPr lang="en-US" sz="22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0741C3-EA2E-9DAC-A257-8811E0979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67" y="1121462"/>
            <a:ext cx="7021729" cy="182894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Samples or Handover event: delivering / delivered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4D2AF3-C070-06A2-D581-01EAE85838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632" y="3346553"/>
            <a:ext cx="5948701" cy="2734484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8" name="Line 36">
            <a:extLst>
              <a:ext uri="{FF2B5EF4-FFF2-40B4-BE49-F238E27FC236}">
                <a16:creationId xmlns:a16="http://schemas.microsoft.com/office/drawing/2014/main" id="{8D43A409-5E0F-BEB2-C359-E5BE78AD5C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144377" y="1758462"/>
            <a:ext cx="1788607" cy="633046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0" name="Line 36">
            <a:extLst>
              <a:ext uri="{FF2B5EF4-FFF2-40B4-BE49-F238E27FC236}">
                <a16:creationId xmlns:a16="http://schemas.microsoft.com/office/drawing/2014/main" id="{7B7C88E7-5FEB-57C5-5206-B75AE52100D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22320" y="2833635"/>
            <a:ext cx="2706690" cy="2693405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850580D-6E14-8E82-A627-533F6A6A73FC}"/>
              </a:ext>
            </a:extLst>
          </p:cNvPr>
          <p:cNvSpPr txBox="1"/>
          <p:nvPr/>
        </p:nvSpPr>
        <p:spPr>
          <a:xfrm>
            <a:off x="9056076" y="1207031"/>
            <a:ext cx="288136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3) Recipient should add comments and confirm the handover.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2C4ED7E-004F-C327-715C-2D284BD256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30411" y="4330840"/>
            <a:ext cx="5077429" cy="934496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1E4A87C-332A-2D55-B28C-C44D567DFB2D}"/>
              </a:ext>
            </a:extLst>
          </p:cNvPr>
          <p:cNvSpPr txBox="1"/>
          <p:nvPr/>
        </p:nvSpPr>
        <p:spPr>
          <a:xfrm>
            <a:off x="8641583" y="3881566"/>
            <a:ext cx="281353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4) Confirmed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D6D472-00C3-A5F7-7A94-6277F8EB87F2}"/>
              </a:ext>
            </a:extLst>
          </p:cNvPr>
          <p:cNvSpPr txBox="1"/>
          <p:nvPr/>
        </p:nvSpPr>
        <p:spPr>
          <a:xfrm>
            <a:off x="7023798" y="5259864"/>
            <a:ext cx="425045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dirty="0"/>
              <a:t>+ e-mail notification for sender</a:t>
            </a:r>
          </a:p>
        </p:txBody>
      </p:sp>
    </p:spTree>
    <p:extLst>
      <p:ext uri="{BB962C8B-B14F-4D97-AF65-F5344CB8AC3E}">
        <p14:creationId xmlns:p14="http://schemas.microsoft.com/office/powerpoint/2010/main" val="7558785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Samples or Handover event: user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5B4DC9-B2A6-EE7C-976A-62B2AE4801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347" y="773722"/>
            <a:ext cx="8364134" cy="5299627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B1FF549E-6348-D7F6-F6C4-36B4780828D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4147" y="6362393"/>
            <a:ext cx="4577937" cy="485999"/>
          </a:xfrm>
        </p:spPr>
        <p:txBody>
          <a:bodyPr/>
          <a:lstStyle/>
          <a:p>
            <a:pPr indent="0">
              <a:buNone/>
            </a:pPr>
            <a:r>
              <a:rPr lang="en-US" b="0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https://crc247.mdi.ruhr-uni-bochum.de/handover</a:t>
            </a:r>
            <a:endParaRPr lang="en-US" b="0" dirty="0">
              <a:solidFill>
                <a:srgbClr val="0070C0"/>
              </a:solidFill>
            </a:endParaRPr>
          </a:p>
        </p:txBody>
      </p:sp>
      <p:sp>
        <p:nvSpPr>
          <p:cNvPr id="11" name="Line 36">
            <a:extLst>
              <a:ext uri="{FF2B5EF4-FFF2-40B4-BE49-F238E27FC236}">
                <a16:creationId xmlns:a16="http://schemas.microsoft.com/office/drawing/2014/main" id="{E67A45B9-AB56-1435-68C2-B083240EEA5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680047" y="2568539"/>
            <a:ext cx="3083863" cy="337786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146EE3-6F99-09EC-4A7C-8B1469C1A726}"/>
              </a:ext>
            </a:extLst>
          </p:cNvPr>
          <p:cNvSpPr txBox="1"/>
          <p:nvPr/>
        </p:nvSpPr>
        <p:spPr>
          <a:xfrm>
            <a:off x="9782113" y="2218783"/>
            <a:ext cx="1149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Incoming</a:t>
            </a:r>
            <a:endParaRPr lang="en-US" dirty="0"/>
          </a:p>
        </p:txBody>
      </p:sp>
      <p:sp>
        <p:nvSpPr>
          <p:cNvPr id="14" name="Line 36">
            <a:extLst>
              <a:ext uri="{FF2B5EF4-FFF2-40B4-BE49-F238E27FC236}">
                <a16:creationId xmlns:a16="http://schemas.microsoft.com/office/drawing/2014/main" id="{EB89CA63-D310-885F-7F9B-8D0F1B5BBF6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19431" y="4816867"/>
            <a:ext cx="3083863" cy="337786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D064A2-FD72-491B-E944-6142680A6399}"/>
              </a:ext>
            </a:extLst>
          </p:cNvPr>
          <p:cNvSpPr txBox="1"/>
          <p:nvPr/>
        </p:nvSpPr>
        <p:spPr>
          <a:xfrm>
            <a:off x="9821497" y="4467111"/>
            <a:ext cx="14184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Outgoing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3127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23B201B8-24F4-4B45-84DE-D68A9557A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Tracking Samples or Handover event: project overview</a:t>
            </a:r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954FA9A-8AEB-4633-7DD1-322EF1D5A98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82139" y="6362393"/>
            <a:ext cx="4549945" cy="485999"/>
          </a:xfrm>
        </p:spPr>
        <p:txBody>
          <a:bodyPr/>
          <a:lstStyle/>
          <a:p>
            <a:pPr indent="0">
              <a:buNone/>
            </a:pPr>
            <a:r>
              <a:rPr lang="en-US" b="0" dirty="0">
                <a:solidFill>
                  <a:srgbClr val="0070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https://crc247.mdi.ruhr-uni-bochum.de/rubric/area-c_c03</a:t>
            </a:r>
            <a:endParaRPr lang="en-US" b="0" dirty="0">
              <a:solidFill>
                <a:srgbClr val="0070C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3654660-0670-C4AA-6459-683DFCE4B3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125" y="793820"/>
            <a:ext cx="6685818" cy="5457810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7" name="Line 36">
            <a:extLst>
              <a:ext uri="{FF2B5EF4-FFF2-40B4-BE49-F238E27FC236}">
                <a16:creationId xmlns:a16="http://schemas.microsoft.com/office/drawing/2014/main" id="{0D86CA3A-04D8-CBA7-0982-4A70A1037E2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84809" y="4139224"/>
            <a:ext cx="4943838" cy="9856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EBF2AF-F643-8D54-F44C-DE79875CC9FC}"/>
              </a:ext>
            </a:extLst>
          </p:cNvPr>
          <p:cNvSpPr txBox="1"/>
          <p:nvPr/>
        </p:nvSpPr>
        <p:spPr>
          <a:xfrm>
            <a:off x="7624540" y="3708536"/>
            <a:ext cx="38003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Pending handovers (unconfirmed)</a:t>
            </a:r>
          </a:p>
        </p:txBody>
      </p:sp>
      <p:sp>
        <p:nvSpPr>
          <p:cNvPr id="9" name="Line 36">
            <a:extLst>
              <a:ext uri="{FF2B5EF4-FFF2-40B4-BE49-F238E27FC236}">
                <a16:creationId xmlns:a16="http://schemas.microsoft.com/office/drawing/2014/main" id="{EA827596-4E82-46B1-B6FC-765A696AA6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993371" y="5517231"/>
            <a:ext cx="4935276" cy="17565"/>
          </a:xfrm>
          <a:prstGeom prst="line">
            <a:avLst/>
          </a:prstGeom>
          <a:noFill/>
          <a:ln w="63500">
            <a:solidFill>
              <a:srgbClr val="0070C0">
                <a:alpha val="50000"/>
              </a:srgbClr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defTabSz="914377"/>
            <a:endParaRPr lang="ru-RU" sz="1351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B919ED6-4948-5A26-9999-7B8D1FB2F4DE}"/>
              </a:ext>
            </a:extLst>
          </p:cNvPr>
          <p:cNvSpPr txBox="1"/>
          <p:nvPr/>
        </p:nvSpPr>
        <p:spPr>
          <a:xfrm>
            <a:off x="8526954" y="5114382"/>
            <a:ext cx="3021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Successful handover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1027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849320-4BE9-225E-7ECA-34A6719FB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06405C-E73A-9929-3F5F-5D121C95E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RDMS: Is my data safe?</a:t>
            </a:r>
            <a:endParaRPr lang="de-DE" sz="1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C56F56E-30D8-21B3-97E4-E4E1FB3F84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https://matinf.pro/crc247-fp2-inf-report.htm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AAA098C-00BD-6B26-54D9-372E058EE13A}"/>
              </a:ext>
            </a:extLst>
          </p:cNvPr>
          <p:cNvSpPr/>
          <p:nvPr/>
        </p:nvSpPr>
        <p:spPr>
          <a:xfrm>
            <a:off x="6591120" y="1404775"/>
            <a:ext cx="5029200" cy="48998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8E6ED81-855F-42E7-1C0D-851BC70418B4}"/>
              </a:ext>
            </a:extLst>
          </p:cNvPr>
          <p:cNvSpPr/>
          <p:nvPr/>
        </p:nvSpPr>
        <p:spPr>
          <a:xfrm>
            <a:off x="676095" y="1395250"/>
            <a:ext cx="5029200" cy="4899804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Box 42">
            <a:extLst>
              <a:ext uri="{FF2B5EF4-FFF2-40B4-BE49-F238E27FC236}">
                <a16:creationId xmlns:a16="http://schemas.microsoft.com/office/drawing/2014/main" id="{68B6A5BE-1988-EEEC-80B5-8C049ABFFE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325" y="934244"/>
            <a:ext cx="5000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solidFill>
                  <a:schemeClr val="tx1"/>
                </a:solidFill>
              </a:rPr>
              <a:t>IC OST Server Room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14" name="Text Box 42">
            <a:extLst>
              <a:ext uri="{FF2B5EF4-FFF2-40B4-BE49-F238E27FC236}">
                <a16:creationId xmlns:a16="http://schemas.microsoft.com/office/drawing/2014/main" id="{D9170CCE-2803-8B17-471D-82F1A94E8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8977" y="942874"/>
            <a:ext cx="500062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dirty="0">
                <a:solidFill>
                  <a:schemeClr val="tx1"/>
                </a:solidFill>
              </a:rPr>
              <a:t>RUB DC</a:t>
            </a:r>
            <a:endParaRPr lang="ru-RU" altLang="ru-RU" dirty="0">
              <a:solidFill>
                <a:schemeClr val="tx1"/>
              </a:solidFill>
            </a:endParaRPr>
          </a:p>
        </p:txBody>
      </p:sp>
      <p:sp>
        <p:nvSpPr>
          <p:cNvPr id="16" name="Line 41">
            <a:extLst>
              <a:ext uri="{FF2B5EF4-FFF2-40B4-BE49-F238E27FC236}">
                <a16:creationId xmlns:a16="http://schemas.microsoft.com/office/drawing/2014/main" id="{3E9125FC-052F-3D33-50C2-5E10213C4F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691187" y="1811969"/>
            <a:ext cx="921542" cy="0"/>
          </a:xfrm>
          <a:prstGeom prst="line">
            <a:avLst/>
          </a:prstGeom>
          <a:noFill/>
          <a:ln w="63500">
            <a:solidFill>
              <a:srgbClr val="4C0B07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9EE7566-31F7-A641-5ACB-9D062E43ECB3}"/>
              </a:ext>
            </a:extLst>
          </p:cNvPr>
          <p:cNvSpPr txBox="1"/>
          <p:nvPr/>
        </p:nvSpPr>
        <p:spPr>
          <a:xfrm>
            <a:off x="5829300" y="1439184"/>
            <a:ext cx="7334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800" dirty="0">
                <a:solidFill>
                  <a:schemeClr val="tx1"/>
                </a:solidFill>
              </a:rPr>
              <a:t>2 km</a:t>
            </a:r>
            <a:endParaRPr lang="en-US" dirty="0"/>
          </a:p>
        </p:txBody>
      </p:sp>
      <p:pic>
        <p:nvPicPr>
          <p:cNvPr id="18" name="Picture 2" descr="Main Server">
            <a:extLst>
              <a:ext uri="{FF2B5EF4-FFF2-40B4-BE49-F238E27FC236}">
                <a16:creationId xmlns:a16="http://schemas.microsoft.com/office/drawing/2014/main" id="{0044EF9A-E174-9721-AEC2-446C99A2A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289" y="2093276"/>
            <a:ext cx="3624262" cy="7116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External backup storage">
            <a:extLst>
              <a:ext uri="{FF2B5EF4-FFF2-40B4-BE49-F238E27FC236}">
                <a16:creationId xmlns:a16="http://schemas.microsoft.com/office/drawing/2014/main" id="{C4A4BD68-50D0-4F5F-472B-2E8886D23C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300" y="3566949"/>
            <a:ext cx="1206529" cy="1414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Compute Server">
            <a:extLst>
              <a:ext uri="{FF2B5EF4-FFF2-40B4-BE49-F238E27FC236}">
                <a16:creationId xmlns:a16="http://schemas.microsoft.com/office/drawing/2014/main" id="{CC17C0ED-7FB6-B08D-2844-D49BC4004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4050" y="5413365"/>
            <a:ext cx="3634418" cy="75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1DF13BF-B5FA-B6C3-2003-E54C08B708B7}"/>
              </a:ext>
            </a:extLst>
          </p:cNvPr>
          <p:cNvSpPr txBox="1"/>
          <p:nvPr/>
        </p:nvSpPr>
        <p:spPr>
          <a:xfrm>
            <a:off x="981075" y="2229759"/>
            <a:ext cx="14668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200" dirty="0"/>
              <a:t>Main</a:t>
            </a:r>
            <a:endParaRPr lang="en-US" sz="22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69A8C57-6836-FB16-7748-F8342C977221}"/>
              </a:ext>
            </a:extLst>
          </p:cNvPr>
          <p:cNvSpPr txBox="1"/>
          <p:nvPr/>
        </p:nvSpPr>
        <p:spPr>
          <a:xfrm>
            <a:off x="723900" y="5611134"/>
            <a:ext cx="12382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200" dirty="0">
                <a:solidFill>
                  <a:schemeClr val="tx1"/>
                </a:solidFill>
              </a:rPr>
              <a:t>Compute</a:t>
            </a:r>
            <a:endParaRPr lang="en-US" sz="22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A59FDE-2189-666D-7261-4272F7601343}"/>
              </a:ext>
            </a:extLst>
          </p:cNvPr>
          <p:cNvSpPr txBox="1"/>
          <p:nvPr/>
        </p:nvSpPr>
        <p:spPr>
          <a:xfrm>
            <a:off x="3171824" y="3877584"/>
            <a:ext cx="12477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200" dirty="0">
                <a:solidFill>
                  <a:schemeClr val="tx1"/>
                </a:solidFill>
              </a:rPr>
              <a:t>External</a:t>
            </a:r>
          </a:p>
          <a:p>
            <a:r>
              <a:rPr lang="en-US" sz="2200" dirty="0"/>
              <a:t>Storage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45621FA-29B5-FE20-880C-717DBD5AF33C}"/>
              </a:ext>
            </a:extLst>
          </p:cNvPr>
          <p:cNvCxnSpPr/>
          <p:nvPr/>
        </p:nvCxnSpPr>
        <p:spPr>
          <a:xfrm>
            <a:off x="4886325" y="2824000"/>
            <a:ext cx="0" cy="72390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27DA10D8-6D4E-5247-9B2C-BE18AE1ED2D9}"/>
              </a:ext>
            </a:extLst>
          </p:cNvPr>
          <p:cNvSpPr txBox="1"/>
          <p:nvPr/>
        </p:nvSpPr>
        <p:spPr>
          <a:xfrm>
            <a:off x="2386820" y="2943235"/>
            <a:ext cx="246122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000" dirty="0">
                <a:solidFill>
                  <a:srgbClr val="00B050"/>
                </a:solidFill>
              </a:rPr>
              <a:t>Daily/weekly backups</a:t>
            </a:r>
            <a:endParaRPr lang="en-US" sz="2000" dirty="0">
              <a:solidFill>
                <a:srgbClr val="00B050"/>
              </a:solidFill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D8D4E77-68E3-E5F4-6F0B-3A1D47EE8736}"/>
              </a:ext>
            </a:extLst>
          </p:cNvPr>
          <p:cNvCxnSpPr>
            <a:cxnSpLocks/>
          </p:cNvCxnSpPr>
          <p:nvPr/>
        </p:nvCxnSpPr>
        <p:spPr>
          <a:xfrm>
            <a:off x="5476875" y="4271800"/>
            <a:ext cx="1419225" cy="0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B70B9C17-247D-7788-D5A2-5FC45F665A3B}"/>
              </a:ext>
            </a:extLst>
          </p:cNvPr>
          <p:cNvSpPr txBox="1"/>
          <p:nvPr/>
        </p:nvSpPr>
        <p:spPr>
          <a:xfrm>
            <a:off x="10563225" y="4087134"/>
            <a:ext cx="12192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2200" dirty="0">
                <a:solidFill>
                  <a:schemeClr val="tx1"/>
                </a:solidFill>
              </a:rPr>
              <a:t>Backup</a:t>
            </a:r>
            <a:endParaRPr lang="en-US" sz="2200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25AB9A-1E45-3EAD-2A9D-A26D0C5C49A5}"/>
              </a:ext>
            </a:extLst>
          </p:cNvPr>
          <p:cNvSpPr txBox="1"/>
          <p:nvPr/>
        </p:nvSpPr>
        <p:spPr>
          <a:xfrm>
            <a:off x="5091744" y="3912447"/>
            <a:ext cx="210268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sz="2000" dirty="0">
                <a:solidFill>
                  <a:srgbClr val="00B050"/>
                </a:solidFill>
              </a:rPr>
              <a:t>Weekly</a:t>
            </a:r>
          </a:p>
          <a:p>
            <a:pPr algn="ctr"/>
            <a:r>
              <a:rPr lang="en-US" altLang="ru-RU" sz="2000" dirty="0">
                <a:solidFill>
                  <a:srgbClr val="00B050"/>
                </a:solidFill>
              </a:rPr>
              <a:t>backups</a:t>
            </a:r>
            <a:endParaRPr lang="en-US" sz="2000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AD81E03-7FB6-C38C-6758-0532047BD2C7}"/>
              </a:ext>
            </a:extLst>
          </p:cNvPr>
          <p:cNvCxnSpPr>
            <a:cxnSpLocks/>
          </p:cNvCxnSpPr>
          <p:nvPr/>
        </p:nvCxnSpPr>
        <p:spPr>
          <a:xfrm>
            <a:off x="2088491" y="2812498"/>
            <a:ext cx="0" cy="2583252"/>
          </a:xfrm>
          <a:prstGeom prst="straightConnector1">
            <a:avLst/>
          </a:prstGeom>
          <a:ln w="63500">
            <a:solidFill>
              <a:srgbClr val="0070C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4D8F6178-C806-0D1D-B086-11FF255B409C}"/>
              </a:ext>
            </a:extLst>
          </p:cNvPr>
          <p:cNvSpPr txBox="1"/>
          <p:nvPr/>
        </p:nvSpPr>
        <p:spPr>
          <a:xfrm rot="16200000">
            <a:off x="1162050" y="3820435"/>
            <a:ext cx="146685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ru-RU" sz="2200" dirty="0">
                <a:solidFill>
                  <a:srgbClr val="004C93"/>
                </a:solidFill>
              </a:rPr>
              <a:t>Data</a:t>
            </a:r>
            <a:endParaRPr lang="en-US" sz="2200" dirty="0">
              <a:solidFill>
                <a:srgbClr val="004C93"/>
              </a:solidFill>
            </a:endParaRPr>
          </a:p>
        </p:txBody>
      </p:sp>
      <p:pic>
        <p:nvPicPr>
          <p:cNvPr id="34" name="Picture 2" descr="Backup Server">
            <a:extLst>
              <a:ext uri="{FF2B5EF4-FFF2-40B4-BE49-F238E27FC236}">
                <a16:creationId xmlns:a16="http://schemas.microsoft.com/office/drawing/2014/main" id="{FD44F3AB-FBD2-69DA-051D-A088DE421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1338" y="4090825"/>
            <a:ext cx="3662362" cy="412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" name="Arrow: Curved Up 34">
            <a:extLst>
              <a:ext uri="{FF2B5EF4-FFF2-40B4-BE49-F238E27FC236}">
                <a16:creationId xmlns:a16="http://schemas.microsoft.com/office/drawing/2014/main" id="{E56C298C-52FE-CD42-B3BD-8FE839C5B4EE}"/>
              </a:ext>
            </a:extLst>
          </p:cNvPr>
          <p:cNvSpPr/>
          <p:nvPr/>
        </p:nvSpPr>
        <p:spPr>
          <a:xfrm>
            <a:off x="7781925" y="4481350"/>
            <a:ext cx="2019300" cy="876300"/>
          </a:xfrm>
          <a:prstGeom prst="curvedUp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CAD81CB8-289C-045F-944C-A7C95DE37BA7}"/>
              </a:ext>
            </a:extLst>
          </p:cNvPr>
          <p:cNvSpPr/>
          <p:nvPr/>
        </p:nvSpPr>
        <p:spPr>
          <a:xfrm>
            <a:off x="7864475" y="5364000"/>
            <a:ext cx="1762125" cy="742950"/>
          </a:xfrm>
          <a:prstGeom prst="round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rgbClr val="004C93"/>
                </a:solidFill>
              </a:rPr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val="2122417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E190D-4D3B-7FCD-009E-3D8AE65B15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82877CFB-BBAA-7C11-43B6-C37E7D3729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Live Demo: Getting a Composition-Property Dataset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267CB26-64E9-941E-0D54-869F6703571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94462" y="6362393"/>
            <a:ext cx="8997538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sz="1200" b="1" dirty="0"/>
              <a:t>EDX</a:t>
            </a:r>
            <a:r>
              <a:rPr lang="en-US" sz="1200" dirty="0"/>
              <a:t> – Energy-Dispersive X-ray spectroscopy (to determine composition)	</a:t>
            </a:r>
            <a:r>
              <a:rPr lang="en-US" sz="1200" b="1" dirty="0"/>
              <a:t>4PP</a:t>
            </a:r>
            <a:r>
              <a:rPr lang="en-US" sz="1200" dirty="0"/>
              <a:t> – 4-Point Probe structure)</a:t>
            </a:r>
            <a:br>
              <a:rPr lang="en-US" dirty="0"/>
            </a:br>
            <a:endParaRPr lang="en-US" dirty="0"/>
          </a:p>
        </p:txBody>
      </p:sp>
      <p:sp>
        <p:nvSpPr>
          <p:cNvPr id="16" name="Text Box 10">
            <a:extLst>
              <a:ext uri="{FF2B5EF4-FFF2-40B4-BE49-F238E27FC236}">
                <a16:creationId xmlns:a16="http://schemas.microsoft.com/office/drawing/2014/main" id="{2D34E445-3482-5A78-DF76-8C2858340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834" y="3734995"/>
            <a:ext cx="4137941" cy="461665"/>
          </a:xfrm>
          <a:prstGeom prst="rect">
            <a:avLst/>
          </a:prstGeom>
          <a:solidFill>
            <a:srgbClr val="0070C0">
              <a:alpha val="30196"/>
            </a:srgbClr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  <a:latin typeface="Arial" panose="020B0604020202020204" pitchFamily="34" charset="0"/>
              </a:rPr>
              <a:t>Sample</a:t>
            </a:r>
            <a:endParaRPr lang="ru-RU" altLang="ru-RU" sz="12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7" name="Flowchart: Document 6">
            <a:extLst>
              <a:ext uri="{FF2B5EF4-FFF2-40B4-BE49-F238E27FC236}">
                <a16:creationId xmlns:a16="http://schemas.microsoft.com/office/drawing/2014/main" id="{B8BD587D-231A-CEF4-8761-544A2023E276}"/>
              </a:ext>
            </a:extLst>
          </p:cNvPr>
          <p:cNvSpPr/>
          <p:nvPr/>
        </p:nvSpPr>
        <p:spPr>
          <a:xfrm>
            <a:off x="743578" y="4742816"/>
            <a:ext cx="1296237" cy="1115367"/>
          </a:xfrm>
          <a:prstGeom prst="flowChartDocumen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EDX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5E02E0A-81C8-8766-4CB7-C3F672C3FECF}"/>
              </a:ext>
            </a:extLst>
          </p:cNvPr>
          <p:cNvCxnSpPr>
            <a:cxnSpLocks/>
          </p:cNvCxnSpPr>
          <p:nvPr/>
        </p:nvCxnSpPr>
        <p:spPr>
          <a:xfrm>
            <a:off x="1385386" y="4208261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3" name="Flowchart: Document 22">
            <a:extLst>
              <a:ext uri="{FF2B5EF4-FFF2-40B4-BE49-F238E27FC236}">
                <a16:creationId xmlns:a16="http://schemas.microsoft.com/office/drawing/2014/main" id="{63510D4D-1F3B-E6B6-7342-70E00AE4E399}"/>
              </a:ext>
            </a:extLst>
          </p:cNvPr>
          <p:cNvSpPr/>
          <p:nvPr/>
        </p:nvSpPr>
        <p:spPr>
          <a:xfrm>
            <a:off x="3176953" y="4744492"/>
            <a:ext cx="1296237" cy="1115367"/>
          </a:xfrm>
          <a:prstGeom prst="flowChartDocumen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  <a:r>
              <a:rPr lang="en-US" dirty="0">
                <a:solidFill>
                  <a:schemeClr val="tx1"/>
                </a:solidFill>
              </a:rPr>
              <a:t>PP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Resistance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4D5E5D4A-3A5C-0223-F5BE-FC2435B495F5}"/>
              </a:ext>
            </a:extLst>
          </p:cNvPr>
          <p:cNvCxnSpPr>
            <a:cxnSpLocks/>
          </p:cNvCxnSpPr>
          <p:nvPr/>
        </p:nvCxnSpPr>
        <p:spPr>
          <a:xfrm>
            <a:off x="3818761" y="4209937"/>
            <a:ext cx="3637" cy="539582"/>
          </a:xfrm>
          <a:prstGeom prst="straightConnector1">
            <a:avLst/>
          </a:prstGeom>
          <a:noFill/>
          <a:ln w="63500" cap="flat" cmpd="sng" algn="ctr">
            <a:solidFill>
              <a:schemeClr val="bg1">
                <a:lumMod val="50000"/>
                <a:alpha val="50000"/>
              </a:scheme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95144D1C-4DE8-84A8-B422-21C8A2B40A84}"/>
              </a:ext>
            </a:extLst>
          </p:cNvPr>
          <p:cNvSpPr txBox="1"/>
          <p:nvPr/>
        </p:nvSpPr>
        <p:spPr>
          <a:xfrm>
            <a:off x="200965" y="894863"/>
            <a:ext cx="10611061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spcAft>
                <a:spcPts val="600"/>
              </a:spcAft>
            </a:pPr>
            <a:r>
              <a:rPr lang="en-US" sz="2200" b="1" dirty="0">
                <a:solidFill>
                  <a:prstClr val="black"/>
                </a:solidFill>
              </a:rPr>
              <a:t>Goal</a:t>
            </a:r>
            <a:r>
              <a:rPr lang="en-US" sz="2200" dirty="0">
                <a:solidFill>
                  <a:prstClr val="black"/>
                </a:solidFill>
              </a:rPr>
              <a:t>: explore a materials library and get c</a:t>
            </a:r>
            <a:r>
              <a:rPr lang="en-US" sz="2200" dirty="0"/>
              <a:t>omposition-property dataset</a:t>
            </a:r>
            <a:r>
              <a:rPr lang="en-US" sz="2200" dirty="0">
                <a:solidFill>
                  <a:prstClr val="black"/>
                </a:solidFill>
              </a:rPr>
              <a:t> </a:t>
            </a:r>
          </a:p>
          <a:p>
            <a:pPr defTabSz="685800"/>
            <a:r>
              <a:rPr lang="en-US" sz="2000" b="1" dirty="0">
                <a:solidFill>
                  <a:prstClr val="black"/>
                </a:solidFill>
              </a:rPr>
              <a:t>Workflow:</a:t>
            </a:r>
          </a:p>
          <a:p>
            <a:pPr marL="457200" indent="-457200" defTabSz="685800">
              <a:buFontTx/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Create a materials library (Sample) </a:t>
            </a:r>
            <a:r>
              <a:rPr lang="en-US" sz="2000" b="1" dirty="0">
                <a:solidFill>
                  <a:prstClr val="black"/>
                </a:solidFill>
              </a:rPr>
              <a:t>&amp;</a:t>
            </a:r>
            <a:r>
              <a:rPr lang="en-US" sz="2000" dirty="0">
                <a:solidFill>
                  <a:prstClr val="black"/>
                </a:solidFill>
              </a:rPr>
              <a:t> create Sample (Synthesis?) object in RDMS</a:t>
            </a:r>
          </a:p>
          <a:p>
            <a:pPr marL="457200" indent="-457200" defTabSz="685800"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Measure compositions in a high-throughput way (EDX) </a:t>
            </a:r>
            <a:r>
              <a:rPr lang="en-US" sz="2000" b="1" dirty="0">
                <a:solidFill>
                  <a:prstClr val="black"/>
                </a:solidFill>
              </a:rPr>
              <a:t>&amp;</a:t>
            </a:r>
            <a:r>
              <a:rPr lang="en-US" sz="2000" dirty="0">
                <a:solidFill>
                  <a:prstClr val="black"/>
                </a:solidFill>
              </a:rPr>
              <a:t> upload to RDMS</a:t>
            </a:r>
          </a:p>
          <a:p>
            <a:pPr marL="457200" indent="-457200" defTabSz="685800">
              <a:buFontTx/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Measure property (4PP Resistance) in a high-throughput way </a:t>
            </a:r>
            <a:r>
              <a:rPr lang="en-US" sz="2000" b="1" dirty="0">
                <a:solidFill>
                  <a:prstClr val="black"/>
                </a:solidFill>
              </a:rPr>
              <a:t>&amp;</a:t>
            </a:r>
            <a:r>
              <a:rPr lang="en-US" sz="2000" dirty="0">
                <a:solidFill>
                  <a:prstClr val="black"/>
                </a:solidFill>
              </a:rPr>
              <a:t> upload to RDMS</a:t>
            </a:r>
          </a:p>
          <a:p>
            <a:pPr marL="457200" indent="-457200" defTabSz="685800"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In RDMS: download a dataset (in CSV), containing </a:t>
            </a:r>
            <a:r>
              <a:rPr lang="ru-RU" sz="2000" dirty="0">
                <a:solidFill>
                  <a:prstClr val="black"/>
                </a:solidFill>
              </a:rPr>
              <a:t>342 </a:t>
            </a:r>
            <a:r>
              <a:rPr lang="en-US" sz="2000" dirty="0">
                <a:solidFill>
                  <a:prstClr val="black"/>
                </a:solidFill>
              </a:rPr>
              <a:t>c</a:t>
            </a:r>
            <a:r>
              <a:rPr lang="en-US" sz="2000" dirty="0"/>
              <a:t>omposition-property data points</a:t>
            </a:r>
            <a:endParaRPr lang="en-US" sz="2000" dirty="0">
              <a:solidFill>
                <a:prstClr val="black"/>
              </a:solidFill>
            </a:endParaRPr>
          </a:p>
          <a:p>
            <a:pPr marL="457200" indent="-457200" defTabSz="685800">
              <a:buAutoNum type="arabicParenR"/>
            </a:pPr>
            <a:r>
              <a:rPr lang="en-US" sz="2000" dirty="0">
                <a:solidFill>
                  <a:prstClr val="black"/>
                </a:solidFill>
              </a:rPr>
              <a:t>In RDMS: visualize a </a:t>
            </a:r>
            <a:r>
              <a:rPr lang="en-US" sz="2000" dirty="0"/>
              <a:t>composition-property dataset and d</a:t>
            </a:r>
            <a:r>
              <a:rPr lang="en-US" sz="2000" dirty="0">
                <a:solidFill>
                  <a:prstClr val="black"/>
                </a:solidFill>
              </a:rPr>
              <a:t>raw conclusions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9449F0A6-12DC-BB04-87F3-7BCB5828A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148" y="3245610"/>
            <a:ext cx="5034116" cy="3001283"/>
          </a:xfrm>
          <a:prstGeom prst="rect">
            <a:avLst/>
          </a:prstGeom>
        </p:spPr>
      </p:pic>
      <p:sp>
        <p:nvSpPr>
          <p:cNvPr id="35" name="Arrow: Right 34">
            <a:extLst>
              <a:ext uri="{FF2B5EF4-FFF2-40B4-BE49-F238E27FC236}">
                <a16:creationId xmlns:a16="http://schemas.microsoft.com/office/drawing/2014/main" id="{2ADAFEBC-FE75-04B0-A033-7E9EF31A573E}"/>
              </a:ext>
            </a:extLst>
          </p:cNvPr>
          <p:cNvSpPr/>
          <p:nvPr/>
        </p:nvSpPr>
        <p:spPr>
          <a:xfrm>
            <a:off x="5285430" y="4689081"/>
            <a:ext cx="1152565" cy="21451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40030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DF7A82-3E84-F8FB-F4F1-03BA57543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ADBCC63-E29D-D4CE-A465-4B056CEADE72}"/>
              </a:ext>
            </a:extLst>
          </p:cNvPr>
          <p:cNvSpPr txBox="1"/>
          <p:nvPr/>
        </p:nvSpPr>
        <p:spPr>
          <a:xfrm>
            <a:off x="139589" y="891414"/>
            <a:ext cx="11825416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Prof. Doris </a:t>
            </a:r>
            <a:r>
              <a:rPr lang="en-US" sz="2800" b="1" dirty="0" err="1"/>
              <a:t>Segets</a:t>
            </a:r>
            <a:r>
              <a:rPr lang="en-US" sz="2800" b="1" dirty="0"/>
              <a:t> (Uni-UDE):</a:t>
            </a:r>
          </a:p>
          <a:p>
            <a:r>
              <a:rPr lang="en-US" sz="2800" b="1" dirty="0"/>
              <a:t>“</a:t>
            </a:r>
            <a:r>
              <a:rPr lang="en-US" sz="2800" b="1" dirty="0">
                <a:solidFill>
                  <a:srgbClr val="FF0000"/>
                </a:solidFill>
              </a:rPr>
              <a:t>paper statement </a:t>
            </a:r>
            <a:r>
              <a:rPr lang="ru-RU" sz="2800" b="1" dirty="0">
                <a:solidFill>
                  <a:srgbClr val="FF0000"/>
                </a:solidFill>
              </a:rPr>
              <a:t>«</a:t>
            </a:r>
            <a:r>
              <a:rPr lang="en-US" sz="2800" b="1" dirty="0">
                <a:solidFill>
                  <a:srgbClr val="FF0000"/>
                </a:solidFill>
              </a:rPr>
              <a:t>data available on the request</a:t>
            </a:r>
            <a:r>
              <a:rPr lang="ru-RU" sz="2800" b="1" dirty="0">
                <a:solidFill>
                  <a:srgbClr val="FF0000"/>
                </a:solidFill>
              </a:rPr>
              <a:t>»</a:t>
            </a:r>
            <a:r>
              <a:rPr lang="en-US" sz="2800" b="1" dirty="0">
                <a:solidFill>
                  <a:srgbClr val="FF0000"/>
                </a:solidFill>
              </a:rPr>
              <a:t> almost killed CRC 1411</a:t>
            </a:r>
            <a:r>
              <a:rPr lang="en-US" sz="2800" b="1" dirty="0"/>
              <a:t>”.</a:t>
            </a:r>
          </a:p>
          <a:p>
            <a:r>
              <a:rPr lang="en-US" sz="2800" b="1" dirty="0"/>
              <a:t>			Conclusion: no "data available on the request" =&gt; RDMS =&gt; DOI</a:t>
            </a:r>
          </a:p>
          <a:p>
            <a:endParaRPr lang="en-US" sz="800" b="1" dirty="0"/>
          </a:p>
          <a:p>
            <a:endParaRPr lang="en-US" sz="800" b="1" dirty="0"/>
          </a:p>
          <a:p>
            <a:r>
              <a:rPr lang="en-US" sz="2400" b="1" dirty="0"/>
              <a:t>Our step-by-step actions:</a:t>
            </a:r>
          </a:p>
          <a:p>
            <a:pPr marL="514350" indent="-514350">
              <a:buAutoNum type="arabicParenR"/>
            </a:pPr>
            <a:r>
              <a:rPr lang="en-US" sz="2400" b="1" dirty="0"/>
              <a:t>Store all data in RDMS </a:t>
            </a:r>
            <a:r>
              <a:rPr lang="en-US" sz="2400" dirty="0"/>
              <a:t>(protected by default);</a:t>
            </a:r>
          </a:p>
          <a:p>
            <a:pPr marL="514350" indent="-514350">
              <a:buAutoNum type="arabicParenR"/>
            </a:pPr>
            <a:r>
              <a:rPr lang="en-US" sz="2400" b="1" dirty="0"/>
              <a:t>Make the data public </a:t>
            </a:r>
            <a:r>
              <a:rPr lang="en-US" sz="2400" dirty="0"/>
              <a:t>(if it supports a publication; use an “idea or plan”);</a:t>
            </a:r>
          </a:p>
          <a:p>
            <a:pPr marL="514350" indent="-514350">
              <a:buAutoNum type="arabicParenR"/>
            </a:pPr>
            <a:r>
              <a:rPr lang="en-US" sz="2400" b="1" dirty="0"/>
              <a:t>Get DOI for data and reference it in your publication: </a:t>
            </a:r>
            <a:r>
              <a:rPr lang="en-US" sz="2400" dirty="0"/>
              <a:t>make a copy of publication’s data in Zenodo to get DOI. </a:t>
            </a:r>
          </a:p>
          <a:p>
            <a:endParaRPr lang="en-US" sz="800" b="1" dirty="0"/>
          </a:p>
          <a:p>
            <a:endParaRPr lang="en-US" sz="800" b="1" dirty="0"/>
          </a:p>
          <a:p>
            <a:r>
              <a:rPr lang="en-US" sz="2400" b="1" dirty="0"/>
              <a:t>Benefits: FAIR Open Data == </a:t>
            </a:r>
            <a:r>
              <a:rPr lang="en-US" sz="2400" dirty="0"/>
              <a:t>Data reuse in future (essential for projects to survive / don’t repeat yourself or colleagues). Be </a:t>
            </a:r>
            <a:r>
              <a:rPr lang="en-US" sz="2400" b="1" dirty="0">
                <a:solidFill>
                  <a:srgbClr val="004C93"/>
                </a:solidFill>
              </a:rPr>
              <a:t>FAIR</a:t>
            </a:r>
            <a:r>
              <a:rPr lang="en-US" sz="2400" dirty="0"/>
              <a:t>!</a:t>
            </a:r>
          </a:p>
          <a:p>
            <a:endParaRPr lang="en-US" sz="2800" dirty="0"/>
          </a:p>
          <a:p>
            <a:r>
              <a:rPr lang="en-US" sz="2800" dirty="0"/>
              <a:t>How to do it in a right way?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31F1B90A-5150-2886-A040-999B33DE4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8911959" cy="792000"/>
          </a:xfrm>
        </p:spPr>
        <p:txBody>
          <a:bodyPr/>
          <a:lstStyle/>
          <a:p>
            <a:r>
              <a:rPr lang="en-US" dirty="0"/>
              <a:t>Motivation: Referencing Data in Papers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3B5E6-A045-0208-A094-AC64472964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/>
              <a:t>FAIR: </a:t>
            </a:r>
            <a:r>
              <a:rPr lang="en-US" dirty="0">
                <a:hlinkClick r:id="rId3"/>
              </a:rPr>
              <a:t>https://www.go-fair.org/fair-principles/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79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30E84-5CAA-05D6-5426-EB9804539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6B6E81F-75D0-9AB4-F1A5-2B4AECF2D07B}"/>
              </a:ext>
            </a:extLst>
          </p:cNvPr>
          <p:cNvSpPr txBox="1"/>
          <p:nvPr/>
        </p:nvSpPr>
        <p:spPr>
          <a:xfrm>
            <a:off x="139589" y="891414"/>
            <a:ext cx="1182541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Dataset deposition requirements: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Repository policy:</a:t>
            </a:r>
          </a:p>
          <a:p>
            <a:endParaRPr lang="en-US" sz="2400" dirty="0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F0A85532-A071-6B36-61F3-5A0B0313D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999" y="108000"/>
            <a:ext cx="11335921" cy="792000"/>
          </a:xfrm>
        </p:spPr>
        <p:txBody>
          <a:bodyPr/>
          <a:lstStyle/>
          <a:p>
            <a:r>
              <a:rPr lang="en-US" dirty="0"/>
              <a:t>Data publication requirements: Nature Scientific Data case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B51F88-BED4-B44C-9E7F-7B8863637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0">
              <a:buNone/>
            </a:pPr>
            <a:r>
              <a:rPr lang="en-US" dirty="0">
                <a:hlinkClick r:id="rId3"/>
              </a:rPr>
              <a:t>https://www.nature.com/sdata/submission-guidelines</a:t>
            </a:r>
            <a:endParaRPr lang="en-US" dirty="0"/>
          </a:p>
          <a:p>
            <a:pPr indent="0">
              <a:buNone/>
            </a:pPr>
            <a:r>
              <a:rPr lang="en-US" dirty="0">
                <a:hlinkClick r:id="rId4"/>
              </a:rPr>
              <a:t>https://www.nature.com/sdata/policies/repositories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D64628-FA4A-E1D0-BB66-0B94993580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501" y="1380375"/>
            <a:ext cx="7701940" cy="133541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883E91-C325-DEC5-FE05-329BEE7C02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291" y="3204918"/>
            <a:ext cx="6105710" cy="2967941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178224023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5CCD9A-417A-9533-C4C2-F74CEB0CFA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2">
            <a:extLst>
              <a:ext uri="{FF2B5EF4-FFF2-40B4-BE49-F238E27FC236}">
                <a16:creationId xmlns:a16="http://schemas.microsoft.com/office/drawing/2014/main" id="{139E4AA2-CDE0-1BC6-E0C6-00EDE843B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3200" y="2944239"/>
            <a:ext cx="6687967" cy="337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CRC 1625 Repository Recognition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after rigorous peer-review process.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Implication: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CRC 1625 Repo satisfies strict 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Springer Data Repository Guidance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rules.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Conclusion: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CRC 1625 Repo can be user to publish data in </a:t>
            </a: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Nature Scientific Data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, etc...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3AC9EA2-96BC-84C8-8C9F-89E869FDF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CRC 1625 Repository on FAIRsharing.org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333D53-F6EB-A665-98D8-B70AE1D8136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30734" y="6362393"/>
            <a:ext cx="9666513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dirty="0">
                <a:hlinkClick r:id="rId3"/>
              </a:rPr>
              <a:t>https://fairsharing.org/FAIRsharing.76c84e</a:t>
            </a:r>
            <a:endParaRPr lang="en-US" dirty="0"/>
          </a:p>
          <a:p>
            <a:pPr indent="0">
              <a:buNone/>
            </a:pPr>
            <a:r>
              <a:rPr lang="en-US" dirty="0"/>
              <a:t>DOI: </a:t>
            </a:r>
            <a:r>
              <a:rPr lang="en-US" dirty="0">
                <a:hlinkClick r:id="rId4"/>
              </a:rPr>
              <a:t>https://doi.org/10.25504/FAIRsharing.76c84e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FFD874-48F0-F30C-689C-07588E318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9028" y="0"/>
            <a:ext cx="3557318" cy="11663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B86B34-1D79-AEDD-23C5-5D5CD0D174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699" y="826026"/>
            <a:ext cx="4829821" cy="54905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F6297AC-0454-6C7D-5B86-BA549E8468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5742" y="994274"/>
            <a:ext cx="4629796" cy="194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459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11C01F-7D67-3BC4-EC6C-38BE2EAC9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2">
            <a:extLst>
              <a:ext uri="{FF2B5EF4-FFF2-40B4-BE49-F238E27FC236}">
                <a16:creationId xmlns:a16="http://schemas.microsoft.com/office/drawing/2014/main" id="{1D6533F3-3001-D20A-0D91-851C592F9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9" y="815074"/>
            <a:ext cx="11683936" cy="5344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Prerequisite: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you have data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publish a Data Paper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Steps: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For the subgraph: enable public access and harmonize licenses</a:t>
            </a:r>
            <a:endParaRPr lang="en-US" altLang="ru-RU" sz="1733" dirty="0">
              <a:solidFill>
                <a:prstClr val="black"/>
              </a:solidFill>
              <a:latin typeface="+mn-lt"/>
            </a:endParaRP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Create data snapshot (zip archive)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Archive a snapshot on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in the CRC 1625 community and get DOI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Write down DOI in the RDMS in the root object “Idea or Plan” object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Optional: create a notebook in Jupyter4NFDI and reference both RDMS and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Use a template to create a “Data Availability Statement”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Use a template to create a “Code Availability Statement”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582AD64-127D-CA08-6008-72F9A1EDE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Publication workflow: a plan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8CA4B4-29E1-7363-22F3-9E2AF3B6B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9525" y="854402"/>
            <a:ext cx="4557258" cy="165271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C9BE60D-81C4-D4B1-D83D-8E29CF7CEC05}"/>
              </a:ext>
            </a:extLst>
          </p:cNvPr>
          <p:cNvCxnSpPr>
            <a:cxnSpLocks/>
          </p:cNvCxnSpPr>
          <p:nvPr/>
        </p:nvCxnSpPr>
        <p:spPr>
          <a:xfrm>
            <a:off x="3344595" y="1063169"/>
            <a:ext cx="3282236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2CFE946-286E-7963-8DDD-A435D6EF33A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633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FB4D5-8587-027A-AA26-B7A30DC01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Rectangle 92">
            <a:extLst>
              <a:ext uri="{FF2B5EF4-FFF2-40B4-BE49-F238E27FC236}">
                <a16:creationId xmlns:a16="http://schemas.microsoft.com/office/drawing/2014/main" id="{2DBF2915-D3CB-97CA-D55D-971EF313D8C9}"/>
              </a:ext>
            </a:extLst>
          </p:cNvPr>
          <p:cNvSpPr/>
          <p:nvPr/>
        </p:nvSpPr>
        <p:spPr>
          <a:xfrm>
            <a:off x="7998496" y="1884442"/>
            <a:ext cx="3285811" cy="3567451"/>
          </a:xfrm>
          <a:prstGeom prst="rect">
            <a:avLst/>
          </a:prstGeom>
          <a:solidFill>
            <a:schemeClr val="accent1">
              <a:alpha val="3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30938AD-C2A2-65FD-3072-9D099A8FE0C9}"/>
              </a:ext>
            </a:extLst>
          </p:cNvPr>
          <p:cNvSpPr/>
          <p:nvPr/>
        </p:nvSpPr>
        <p:spPr>
          <a:xfrm>
            <a:off x="7357074" y="1438587"/>
            <a:ext cx="4499986" cy="4067910"/>
          </a:xfrm>
          <a:prstGeom prst="rect">
            <a:avLst/>
          </a:prstGeom>
          <a:solidFill>
            <a:schemeClr val="accent1">
              <a:alpha val="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275DE57-128C-EFBD-5C43-B75811E2D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 Data Access Publication Strategy 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6C9F34B-5851-6D8D-E247-D0D6674CF9E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1" name="Text Box 10">
            <a:extLst>
              <a:ext uri="{FF2B5EF4-FFF2-40B4-BE49-F238E27FC236}">
                <a16:creationId xmlns:a16="http://schemas.microsoft.com/office/drawing/2014/main" id="{8540A7D8-AB24-6C29-02F7-A5C4CB9DF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9261" y="1801528"/>
            <a:ext cx="1468446" cy="770015"/>
          </a:xfrm>
          <a:prstGeom prst="rect">
            <a:avLst/>
          </a:prstGeom>
          <a:noFill/>
          <a:ln w="12700">
            <a:solidFill>
              <a:srgbClr val="4C0B07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B159BEA-1153-1A4D-B998-48D092F86181}"/>
              </a:ext>
            </a:extLst>
          </p:cNvPr>
          <p:cNvSpPr txBox="1"/>
          <p:nvPr/>
        </p:nvSpPr>
        <p:spPr>
          <a:xfrm>
            <a:off x="1640646" y="1767675"/>
            <a:ext cx="849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project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3E52B36-3604-64B4-7C33-BC6226C8954A}"/>
              </a:ext>
            </a:extLst>
          </p:cNvPr>
          <p:cNvSpPr/>
          <p:nvPr/>
        </p:nvSpPr>
        <p:spPr>
          <a:xfrm>
            <a:off x="2597403" y="2110994"/>
            <a:ext cx="401934" cy="401934"/>
          </a:xfrm>
          <a:prstGeom prst="ellips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44" name="Text Box 10">
            <a:extLst>
              <a:ext uri="{FF2B5EF4-FFF2-40B4-BE49-F238E27FC236}">
                <a16:creationId xmlns:a16="http://schemas.microsoft.com/office/drawing/2014/main" id="{162D3396-B01F-BC06-A260-B5B04AB59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40" y="3109488"/>
            <a:ext cx="1468446" cy="770015"/>
          </a:xfrm>
          <a:prstGeom prst="rect">
            <a:avLst/>
          </a:prstGeom>
          <a:noFill/>
          <a:ln w="12700">
            <a:solidFill>
              <a:srgbClr val="4C0B07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978EC5A-9410-072B-041D-BE7B799B1900}"/>
              </a:ext>
            </a:extLst>
          </p:cNvPr>
          <p:cNvSpPr txBox="1"/>
          <p:nvPr/>
        </p:nvSpPr>
        <p:spPr>
          <a:xfrm>
            <a:off x="650325" y="3075635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subproject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A097E8DE-998A-7F55-0036-ABA16755F034}"/>
              </a:ext>
            </a:extLst>
          </p:cNvPr>
          <p:cNvSpPr/>
          <p:nvPr/>
        </p:nvSpPr>
        <p:spPr>
          <a:xfrm>
            <a:off x="1092453" y="3407231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2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5F5A26EC-745F-D8F5-FF09-1D82A16C3E05}"/>
              </a:ext>
            </a:extLst>
          </p:cNvPr>
          <p:cNvSpPr/>
          <p:nvPr/>
        </p:nvSpPr>
        <p:spPr>
          <a:xfrm>
            <a:off x="1657882" y="3406254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3</a:t>
            </a:r>
          </a:p>
        </p:txBody>
      </p:sp>
      <p:sp>
        <p:nvSpPr>
          <p:cNvPr id="48" name="Text Box 10">
            <a:extLst>
              <a:ext uri="{FF2B5EF4-FFF2-40B4-BE49-F238E27FC236}">
                <a16:creationId xmlns:a16="http://schemas.microsoft.com/office/drawing/2014/main" id="{C82507A0-12F7-8454-39B8-9722BF03F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2269" y="3111164"/>
            <a:ext cx="1468446" cy="770015"/>
          </a:xfrm>
          <a:prstGeom prst="rect">
            <a:avLst/>
          </a:prstGeom>
          <a:noFill/>
          <a:ln w="12700">
            <a:solidFill>
              <a:srgbClr val="4C0B07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8B339E8-FFA1-3F20-98AB-F10C82AAC3B1}"/>
              </a:ext>
            </a:extLst>
          </p:cNvPr>
          <p:cNvSpPr txBox="1"/>
          <p:nvPr/>
        </p:nvSpPr>
        <p:spPr>
          <a:xfrm>
            <a:off x="2683654" y="3077311"/>
            <a:ext cx="11828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subproject</a:t>
            </a: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7C826480-395B-AF2B-4288-0FCF3D228F48}"/>
              </a:ext>
            </a:extLst>
          </p:cNvPr>
          <p:cNvSpPr/>
          <p:nvPr/>
        </p:nvSpPr>
        <p:spPr>
          <a:xfrm>
            <a:off x="2732082" y="3402557"/>
            <a:ext cx="401934" cy="401934"/>
          </a:xfrm>
          <a:prstGeom prst="ellipse">
            <a:avLst/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436B6118-0DF2-32B7-3BF9-7DCC890042A9}"/>
              </a:ext>
            </a:extLst>
          </p:cNvPr>
          <p:cNvSpPr/>
          <p:nvPr/>
        </p:nvSpPr>
        <p:spPr>
          <a:xfrm>
            <a:off x="3703911" y="3407930"/>
            <a:ext cx="401934" cy="401934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6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A9F3BCE0-450C-9164-4B41-11617703BF49}"/>
              </a:ext>
            </a:extLst>
          </p:cNvPr>
          <p:cNvCxnSpPr>
            <a:cxnSpLocks/>
            <a:stCxn id="41" idx="2"/>
          </p:cNvCxnSpPr>
          <p:nvPr/>
        </p:nvCxnSpPr>
        <p:spPr>
          <a:xfrm flipH="1">
            <a:off x="1391601" y="2571543"/>
            <a:ext cx="981883" cy="5319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D84CEE7-A361-1398-F67D-3C94DA444EF3}"/>
              </a:ext>
            </a:extLst>
          </p:cNvPr>
          <p:cNvCxnSpPr>
            <a:cxnSpLocks/>
            <a:stCxn id="41" idx="2"/>
          </p:cNvCxnSpPr>
          <p:nvPr/>
        </p:nvCxnSpPr>
        <p:spPr>
          <a:xfrm>
            <a:off x="2373484" y="2571543"/>
            <a:ext cx="1094567" cy="53193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Oval 53">
            <a:extLst>
              <a:ext uri="{FF2B5EF4-FFF2-40B4-BE49-F238E27FC236}">
                <a16:creationId xmlns:a16="http://schemas.microsoft.com/office/drawing/2014/main" id="{53FF3B9F-0530-EB26-64F8-F491B2474688}"/>
              </a:ext>
            </a:extLst>
          </p:cNvPr>
          <p:cNvSpPr/>
          <p:nvPr/>
        </p:nvSpPr>
        <p:spPr>
          <a:xfrm>
            <a:off x="3221032" y="3415257"/>
            <a:ext cx="401934" cy="401934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5</a:t>
            </a:r>
          </a:p>
        </p:txBody>
      </p:sp>
      <p:sp>
        <p:nvSpPr>
          <p:cNvPr id="55" name="Text Box 10">
            <a:extLst>
              <a:ext uri="{FF2B5EF4-FFF2-40B4-BE49-F238E27FC236}">
                <a16:creationId xmlns:a16="http://schemas.microsoft.com/office/drawing/2014/main" id="{B064EE8C-4BCF-2101-3BA2-FB6287A9DE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2590" y="4430288"/>
            <a:ext cx="1468446" cy="770015"/>
          </a:xfrm>
          <a:prstGeom prst="rect">
            <a:avLst/>
          </a:prstGeom>
          <a:noFill/>
          <a:ln w="12700">
            <a:solidFill>
              <a:srgbClr val="4C0B07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ru-RU" b="1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A277AC5-142E-E4F7-1C8D-10BF1C297733}"/>
              </a:ext>
            </a:extLst>
          </p:cNvPr>
          <p:cNvSpPr txBox="1"/>
          <p:nvPr/>
        </p:nvSpPr>
        <p:spPr>
          <a:xfrm>
            <a:off x="643975" y="4396435"/>
            <a:ext cx="151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subsubproject</a:t>
            </a: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8E553FEC-82D6-AD29-6216-0AA48B1EBDBF}"/>
              </a:ext>
            </a:extLst>
          </p:cNvPr>
          <p:cNvSpPr/>
          <p:nvPr/>
        </p:nvSpPr>
        <p:spPr>
          <a:xfrm>
            <a:off x="1625853" y="4715331"/>
            <a:ext cx="401934" cy="401934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alpha val="30000"/>
                  </a:schemeClr>
                </a:solidFill>
              </a:rPr>
              <a:t>7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7D97582-EEBA-BC3D-D333-434AE4D96398}"/>
              </a:ext>
            </a:extLst>
          </p:cNvPr>
          <p:cNvCxnSpPr>
            <a:cxnSpLocks/>
            <a:stCxn id="44" idx="2"/>
          </p:cNvCxnSpPr>
          <p:nvPr/>
        </p:nvCxnSpPr>
        <p:spPr>
          <a:xfrm>
            <a:off x="1383163" y="3879503"/>
            <a:ext cx="4296" cy="56357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ctor: Curved 62">
            <a:extLst>
              <a:ext uri="{FF2B5EF4-FFF2-40B4-BE49-F238E27FC236}">
                <a16:creationId xmlns:a16="http://schemas.microsoft.com/office/drawing/2014/main" id="{42DD68C6-E912-464C-EF69-4A445528B586}"/>
              </a:ext>
            </a:extLst>
          </p:cNvPr>
          <p:cNvCxnSpPr>
            <a:cxnSpLocks/>
            <a:stCxn id="47" idx="6"/>
            <a:endCxn id="50" idx="2"/>
          </p:cNvCxnSpPr>
          <p:nvPr/>
        </p:nvCxnSpPr>
        <p:spPr>
          <a:xfrm flipV="1">
            <a:off x="2059816" y="3603524"/>
            <a:ext cx="672266" cy="3697"/>
          </a:xfrm>
          <a:prstGeom prst="curvedConnector3">
            <a:avLst>
              <a:gd name="adj1" fmla="val 50000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4" descr="Key Value Stores Icons - Free SVG &amp; PNG Key Value Stores Images - Noun  Project">
            <a:extLst>
              <a:ext uri="{FF2B5EF4-FFF2-40B4-BE49-F238E27FC236}">
                <a16:creationId xmlns:a16="http://schemas.microsoft.com/office/drawing/2014/main" id="{F1BC6BA5-310B-C043-CEFE-8193169AE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359" y="2034165"/>
            <a:ext cx="535913" cy="535913"/>
          </a:xfrm>
          <a:custGeom>
            <a:avLst/>
            <a:gdLst>
              <a:gd name="csX0" fmla="*/ 0 w 535913"/>
              <a:gd name="csY0" fmla="*/ 0 h 535913"/>
              <a:gd name="csX1" fmla="*/ 535913 w 535913"/>
              <a:gd name="csY1" fmla="*/ 0 h 535913"/>
              <a:gd name="csX2" fmla="*/ 535913 w 535913"/>
              <a:gd name="csY2" fmla="*/ 535913 h 535913"/>
              <a:gd name="csX3" fmla="*/ 0 w 535913"/>
              <a:gd name="csY3" fmla="*/ 535913 h 535913"/>
              <a:gd name="csX4" fmla="*/ 0 w 535913"/>
              <a:gd name="csY4" fmla="*/ 0 h 53591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35913" h="535913" extrusionOk="0">
                <a:moveTo>
                  <a:pt x="0" y="0"/>
                </a:moveTo>
                <a:cubicBezTo>
                  <a:pt x="109712" y="-52941"/>
                  <a:pt x="357834" y="11364"/>
                  <a:pt x="535913" y="0"/>
                </a:cubicBezTo>
                <a:cubicBezTo>
                  <a:pt x="582536" y="226922"/>
                  <a:pt x="489034" y="325182"/>
                  <a:pt x="535913" y="535913"/>
                </a:cubicBezTo>
                <a:cubicBezTo>
                  <a:pt x="303563" y="557045"/>
                  <a:pt x="247885" y="514904"/>
                  <a:pt x="0" y="535913"/>
                </a:cubicBezTo>
                <a:cubicBezTo>
                  <a:pt x="-26769" y="375576"/>
                  <a:pt x="39661" y="262114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01143149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8" name="Picture 2" descr="Data Table Icon Images – Browse 77,041 Stock Photos, Vectors, and Video |  Adobe Stock">
            <a:extLst>
              <a:ext uri="{FF2B5EF4-FFF2-40B4-BE49-F238E27FC236}">
                <a16:creationId xmlns:a16="http://schemas.microsoft.com/office/drawing/2014/main" id="{8351F355-22A8-ED98-0FF2-101857DF4B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5397" y="4360777"/>
            <a:ext cx="1076304" cy="778051"/>
          </a:xfrm>
          <a:custGeom>
            <a:avLst/>
            <a:gdLst>
              <a:gd name="csX0" fmla="*/ 0 w 1076304"/>
              <a:gd name="csY0" fmla="*/ 0 h 778051"/>
              <a:gd name="csX1" fmla="*/ 527389 w 1076304"/>
              <a:gd name="csY1" fmla="*/ 0 h 778051"/>
              <a:gd name="csX2" fmla="*/ 1076304 w 1076304"/>
              <a:gd name="csY2" fmla="*/ 0 h 778051"/>
              <a:gd name="csX3" fmla="*/ 1076304 w 1076304"/>
              <a:gd name="csY3" fmla="*/ 404587 h 778051"/>
              <a:gd name="csX4" fmla="*/ 1076304 w 1076304"/>
              <a:gd name="csY4" fmla="*/ 778051 h 778051"/>
              <a:gd name="csX5" fmla="*/ 559678 w 1076304"/>
              <a:gd name="csY5" fmla="*/ 778051 h 778051"/>
              <a:gd name="csX6" fmla="*/ 0 w 1076304"/>
              <a:gd name="csY6" fmla="*/ 778051 h 778051"/>
              <a:gd name="csX7" fmla="*/ 0 w 1076304"/>
              <a:gd name="csY7" fmla="*/ 404587 h 778051"/>
              <a:gd name="csX8" fmla="*/ 0 w 1076304"/>
              <a:gd name="csY8" fmla="*/ 0 h 7780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1076304" h="778051" extrusionOk="0">
                <a:moveTo>
                  <a:pt x="0" y="0"/>
                </a:moveTo>
                <a:cubicBezTo>
                  <a:pt x="149341" y="-13951"/>
                  <a:pt x="359071" y="36098"/>
                  <a:pt x="527389" y="0"/>
                </a:cubicBezTo>
                <a:cubicBezTo>
                  <a:pt x="695707" y="-36098"/>
                  <a:pt x="867696" y="21213"/>
                  <a:pt x="1076304" y="0"/>
                </a:cubicBezTo>
                <a:cubicBezTo>
                  <a:pt x="1102501" y="109709"/>
                  <a:pt x="1029814" y="245468"/>
                  <a:pt x="1076304" y="404587"/>
                </a:cubicBezTo>
                <a:cubicBezTo>
                  <a:pt x="1122794" y="563706"/>
                  <a:pt x="1048131" y="614949"/>
                  <a:pt x="1076304" y="778051"/>
                </a:cubicBezTo>
                <a:cubicBezTo>
                  <a:pt x="898272" y="787347"/>
                  <a:pt x="691254" y="744149"/>
                  <a:pt x="559678" y="778051"/>
                </a:cubicBezTo>
                <a:cubicBezTo>
                  <a:pt x="428102" y="811953"/>
                  <a:pt x="191782" y="711985"/>
                  <a:pt x="0" y="778051"/>
                </a:cubicBezTo>
                <a:cubicBezTo>
                  <a:pt x="-13587" y="622474"/>
                  <a:pt x="9356" y="509762"/>
                  <a:pt x="0" y="404587"/>
                </a:cubicBezTo>
                <a:cubicBezTo>
                  <a:pt x="-9356" y="299412"/>
                  <a:pt x="1366" y="92486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Arrow: Right 68">
            <a:extLst>
              <a:ext uri="{FF2B5EF4-FFF2-40B4-BE49-F238E27FC236}">
                <a16:creationId xmlns:a16="http://schemas.microsoft.com/office/drawing/2014/main" id="{E94897B1-84FC-4C68-32BA-09630C81DFDB}"/>
              </a:ext>
            </a:extLst>
          </p:cNvPr>
          <p:cNvSpPr/>
          <p:nvPr/>
        </p:nvSpPr>
        <p:spPr>
          <a:xfrm rot="5400000">
            <a:off x="2623501" y="4043278"/>
            <a:ext cx="615950" cy="146050"/>
          </a:xfrm>
          <a:prstGeom prst="rightArrow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Arrow: Right 69">
            <a:extLst>
              <a:ext uri="{FF2B5EF4-FFF2-40B4-BE49-F238E27FC236}">
                <a16:creationId xmlns:a16="http://schemas.microsoft.com/office/drawing/2014/main" id="{67E8723D-2805-9D63-3A0B-F58864FA06CC}"/>
              </a:ext>
            </a:extLst>
          </p:cNvPr>
          <p:cNvSpPr/>
          <p:nvPr/>
        </p:nvSpPr>
        <p:spPr>
          <a:xfrm>
            <a:off x="2991801" y="2233528"/>
            <a:ext cx="615950" cy="146050"/>
          </a:xfrm>
          <a:prstGeom prst="rightArrow">
            <a:avLst/>
          </a:prstGeom>
          <a:solidFill>
            <a:srgbClr val="00B05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 Box 52">
            <a:extLst>
              <a:ext uri="{FF2B5EF4-FFF2-40B4-BE49-F238E27FC236}">
                <a16:creationId xmlns:a16="http://schemas.microsoft.com/office/drawing/2014/main" id="{EA8D6008-257F-3528-D919-1F620B92F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8122" y="2529399"/>
            <a:ext cx="917329" cy="323165"/>
          </a:xfrm>
          <a:custGeom>
            <a:avLst/>
            <a:gdLst>
              <a:gd name="csX0" fmla="*/ 0 w 917329"/>
              <a:gd name="csY0" fmla="*/ 0 h 323165"/>
              <a:gd name="csX1" fmla="*/ 449491 w 917329"/>
              <a:gd name="csY1" fmla="*/ 0 h 323165"/>
              <a:gd name="csX2" fmla="*/ 917329 w 917329"/>
              <a:gd name="csY2" fmla="*/ 0 h 323165"/>
              <a:gd name="csX3" fmla="*/ 917329 w 917329"/>
              <a:gd name="csY3" fmla="*/ 323165 h 323165"/>
              <a:gd name="csX4" fmla="*/ 458665 w 917329"/>
              <a:gd name="csY4" fmla="*/ 323165 h 323165"/>
              <a:gd name="csX5" fmla="*/ 0 w 917329"/>
              <a:gd name="csY5" fmla="*/ 323165 h 323165"/>
              <a:gd name="csX6" fmla="*/ 0 w 917329"/>
              <a:gd name="csY6" fmla="*/ 0 h 32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7329" h="323165" extrusionOk="0">
                <a:moveTo>
                  <a:pt x="0" y="0"/>
                </a:moveTo>
                <a:cubicBezTo>
                  <a:pt x="222072" y="-28122"/>
                  <a:pt x="256309" y="25424"/>
                  <a:pt x="449491" y="0"/>
                </a:cubicBezTo>
                <a:cubicBezTo>
                  <a:pt x="642673" y="-25424"/>
                  <a:pt x="810471" y="5101"/>
                  <a:pt x="917329" y="0"/>
                </a:cubicBezTo>
                <a:cubicBezTo>
                  <a:pt x="934499" y="125539"/>
                  <a:pt x="901304" y="220768"/>
                  <a:pt x="917329" y="323165"/>
                </a:cubicBezTo>
                <a:cubicBezTo>
                  <a:pt x="757626" y="372026"/>
                  <a:pt x="650856" y="313282"/>
                  <a:pt x="458665" y="323165"/>
                </a:cubicBezTo>
                <a:cubicBezTo>
                  <a:pt x="266474" y="333048"/>
                  <a:pt x="124779" y="301316"/>
                  <a:pt x="0" y="323165"/>
                </a:cubicBezTo>
                <a:cubicBezTo>
                  <a:pt x="-34687" y="221390"/>
                  <a:pt x="10843" y="133881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500" i="1" dirty="0">
                <a:solidFill>
                  <a:prstClr val="black"/>
                </a:solidFill>
                <a:latin typeface="+mn-lt"/>
              </a:rPr>
              <a:t>key-value</a:t>
            </a:r>
            <a:endParaRPr lang="ru-RU" altLang="ru-RU" sz="1500" i="1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2" name="Text Box 52">
            <a:extLst>
              <a:ext uri="{FF2B5EF4-FFF2-40B4-BE49-F238E27FC236}">
                <a16:creationId xmlns:a16="http://schemas.microsoft.com/office/drawing/2014/main" id="{FA598A67-FB2A-75E6-9682-2A9C6B99B1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2322" y="5107499"/>
            <a:ext cx="917329" cy="323165"/>
          </a:xfrm>
          <a:custGeom>
            <a:avLst/>
            <a:gdLst>
              <a:gd name="csX0" fmla="*/ 0 w 917329"/>
              <a:gd name="csY0" fmla="*/ 0 h 323165"/>
              <a:gd name="csX1" fmla="*/ 449491 w 917329"/>
              <a:gd name="csY1" fmla="*/ 0 h 323165"/>
              <a:gd name="csX2" fmla="*/ 917329 w 917329"/>
              <a:gd name="csY2" fmla="*/ 0 h 323165"/>
              <a:gd name="csX3" fmla="*/ 917329 w 917329"/>
              <a:gd name="csY3" fmla="*/ 323165 h 323165"/>
              <a:gd name="csX4" fmla="*/ 458665 w 917329"/>
              <a:gd name="csY4" fmla="*/ 323165 h 323165"/>
              <a:gd name="csX5" fmla="*/ 0 w 917329"/>
              <a:gd name="csY5" fmla="*/ 323165 h 323165"/>
              <a:gd name="csX6" fmla="*/ 0 w 917329"/>
              <a:gd name="csY6" fmla="*/ 0 h 32316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917329" h="323165" extrusionOk="0">
                <a:moveTo>
                  <a:pt x="0" y="0"/>
                </a:moveTo>
                <a:cubicBezTo>
                  <a:pt x="222072" y="-28122"/>
                  <a:pt x="256309" y="25424"/>
                  <a:pt x="449491" y="0"/>
                </a:cubicBezTo>
                <a:cubicBezTo>
                  <a:pt x="642673" y="-25424"/>
                  <a:pt x="810471" y="5101"/>
                  <a:pt x="917329" y="0"/>
                </a:cubicBezTo>
                <a:cubicBezTo>
                  <a:pt x="934499" y="125539"/>
                  <a:pt x="901304" y="220768"/>
                  <a:pt x="917329" y="323165"/>
                </a:cubicBezTo>
                <a:cubicBezTo>
                  <a:pt x="757626" y="372026"/>
                  <a:pt x="650856" y="313282"/>
                  <a:pt x="458665" y="323165"/>
                </a:cubicBezTo>
                <a:cubicBezTo>
                  <a:pt x="266474" y="333048"/>
                  <a:pt x="124779" y="301316"/>
                  <a:pt x="0" y="323165"/>
                </a:cubicBezTo>
                <a:cubicBezTo>
                  <a:pt x="-34687" y="221390"/>
                  <a:pt x="10843" y="133881"/>
                  <a:pt x="0" y="0"/>
                </a:cubicBezTo>
                <a:close/>
              </a:path>
            </a:pathLst>
          </a:custGeom>
          <a:noFill/>
          <a:ln w="63500" algn="ctr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1500" i="1" dirty="0">
                <a:solidFill>
                  <a:prstClr val="black"/>
                </a:solidFill>
                <a:latin typeface="+mn-lt"/>
              </a:rPr>
              <a:t>table</a:t>
            </a:r>
            <a:endParaRPr lang="ru-RU" altLang="ru-RU" sz="1500" i="1" dirty="0">
              <a:solidFill>
                <a:prstClr val="black"/>
              </a:solidFill>
              <a:latin typeface="+mn-lt"/>
            </a:endParaRPr>
          </a:p>
        </p:txBody>
      </p:sp>
      <p:cxnSp>
        <p:nvCxnSpPr>
          <p:cNvPr id="73" name="Connector: Curved 72">
            <a:extLst>
              <a:ext uri="{FF2B5EF4-FFF2-40B4-BE49-F238E27FC236}">
                <a16:creationId xmlns:a16="http://schemas.microsoft.com/office/drawing/2014/main" id="{247B9217-D297-60D4-FDE7-DD43C66A8092}"/>
              </a:ext>
            </a:extLst>
          </p:cNvPr>
          <p:cNvCxnSpPr>
            <a:cxnSpLocks/>
          </p:cNvCxnSpPr>
          <p:nvPr/>
        </p:nvCxnSpPr>
        <p:spPr>
          <a:xfrm rot="16200000" flipH="1">
            <a:off x="903025" y="4194837"/>
            <a:ext cx="1107133" cy="332433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or: Curved 73">
            <a:extLst>
              <a:ext uri="{FF2B5EF4-FFF2-40B4-BE49-F238E27FC236}">
                <a16:creationId xmlns:a16="http://schemas.microsoft.com/office/drawing/2014/main" id="{71F6A42A-B238-FD4B-211D-36565515D192}"/>
              </a:ext>
            </a:extLst>
          </p:cNvPr>
          <p:cNvCxnSpPr>
            <a:cxnSpLocks/>
          </p:cNvCxnSpPr>
          <p:nvPr/>
        </p:nvCxnSpPr>
        <p:spPr>
          <a:xfrm rot="10800000" flipV="1">
            <a:off x="1290376" y="2310284"/>
            <a:ext cx="1303983" cy="1095270"/>
          </a:xfrm>
          <a:prstGeom prst="curvedConnector2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or: Curved 74">
            <a:extLst>
              <a:ext uri="{FF2B5EF4-FFF2-40B4-BE49-F238E27FC236}">
                <a16:creationId xmlns:a16="http://schemas.microsoft.com/office/drawing/2014/main" id="{CDE0F314-7CA4-E982-47DA-3404F02283B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656729" y="3570411"/>
            <a:ext cx="7327" cy="482879"/>
          </a:xfrm>
          <a:prstGeom prst="curvedConnector3">
            <a:avLst>
              <a:gd name="adj1" fmla="val -3119967"/>
            </a:avLst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Connector: Curved 75">
            <a:extLst>
              <a:ext uri="{FF2B5EF4-FFF2-40B4-BE49-F238E27FC236}">
                <a16:creationId xmlns:a16="http://schemas.microsoft.com/office/drawing/2014/main" id="{517A1EF8-225E-118E-F7D4-2AEF1D08E6B3}"/>
              </a:ext>
            </a:extLst>
          </p:cNvPr>
          <p:cNvCxnSpPr>
            <a:cxnSpLocks/>
          </p:cNvCxnSpPr>
          <p:nvPr/>
        </p:nvCxnSpPr>
        <p:spPr>
          <a:xfrm rot="10800000" flipV="1">
            <a:off x="1855804" y="2310284"/>
            <a:ext cx="738554" cy="1096674"/>
          </a:xfrm>
          <a:prstGeom prst="curvedConnector2">
            <a:avLst/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or: Curved 76">
            <a:extLst>
              <a:ext uri="{FF2B5EF4-FFF2-40B4-BE49-F238E27FC236}">
                <a16:creationId xmlns:a16="http://schemas.microsoft.com/office/drawing/2014/main" id="{39C27F26-2040-EA04-8C19-A078351349E8}"/>
              </a:ext>
            </a:extLst>
          </p:cNvPr>
          <p:cNvCxnSpPr>
            <a:cxnSpLocks/>
          </p:cNvCxnSpPr>
          <p:nvPr/>
        </p:nvCxnSpPr>
        <p:spPr>
          <a:xfrm rot="16200000" flipH="1">
            <a:off x="2634068" y="3030628"/>
            <a:ext cx="6622" cy="1563150"/>
          </a:xfrm>
          <a:prstGeom prst="curvedConnector3">
            <a:avLst>
              <a:gd name="adj1" fmla="val 3552129"/>
            </a:avLst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or: Curved 77">
            <a:extLst>
              <a:ext uri="{FF2B5EF4-FFF2-40B4-BE49-F238E27FC236}">
                <a16:creationId xmlns:a16="http://schemas.microsoft.com/office/drawing/2014/main" id="{C4D11DF8-292F-1263-22FA-32E9E365F1E1}"/>
              </a:ext>
            </a:extLst>
          </p:cNvPr>
          <p:cNvCxnSpPr>
            <a:cxnSpLocks/>
          </p:cNvCxnSpPr>
          <p:nvPr/>
        </p:nvCxnSpPr>
        <p:spPr>
          <a:xfrm rot="16200000" flipH="1">
            <a:off x="3172098" y="3166724"/>
            <a:ext cx="4762" cy="488950"/>
          </a:xfrm>
          <a:prstGeom prst="curvedConnector3">
            <a:avLst>
              <a:gd name="adj1" fmla="val -4800504"/>
            </a:avLst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Connector: Curved 78">
            <a:extLst>
              <a:ext uri="{FF2B5EF4-FFF2-40B4-BE49-F238E27FC236}">
                <a16:creationId xmlns:a16="http://schemas.microsoft.com/office/drawing/2014/main" id="{0D37713E-0697-5E96-D751-DC96937F9FFF}"/>
              </a:ext>
            </a:extLst>
          </p:cNvPr>
          <p:cNvCxnSpPr>
            <a:cxnSpLocks/>
          </p:cNvCxnSpPr>
          <p:nvPr/>
        </p:nvCxnSpPr>
        <p:spPr>
          <a:xfrm rot="16200000" flipH="1">
            <a:off x="1572387" y="3525475"/>
            <a:ext cx="1404" cy="565429"/>
          </a:xfrm>
          <a:prstGeom prst="curvedConnector3">
            <a:avLst>
              <a:gd name="adj1" fmla="val 16382051"/>
            </a:avLst>
          </a:prstGeom>
          <a:ln w="254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Connector: Curved 79">
            <a:extLst>
              <a:ext uri="{FF2B5EF4-FFF2-40B4-BE49-F238E27FC236}">
                <a16:creationId xmlns:a16="http://schemas.microsoft.com/office/drawing/2014/main" id="{A1B95FA5-3734-CD5D-9E4E-A88DCE8D4225}"/>
              </a:ext>
            </a:extLst>
          </p:cNvPr>
          <p:cNvCxnSpPr>
            <a:cxnSpLocks/>
          </p:cNvCxnSpPr>
          <p:nvPr/>
        </p:nvCxnSpPr>
        <p:spPr>
          <a:xfrm flipH="1">
            <a:off x="2787899" y="2310284"/>
            <a:ext cx="208393" cy="1157396"/>
          </a:xfrm>
          <a:prstGeom prst="curvedConnector4">
            <a:avLst>
              <a:gd name="adj1" fmla="val -109697"/>
              <a:gd name="adj2" fmla="val 56139"/>
            </a:avLst>
          </a:prstGeom>
          <a:ln w="254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1" name="Picture 80" descr="About | Zenodo">
            <a:extLst>
              <a:ext uri="{FF2B5EF4-FFF2-40B4-BE49-F238E27FC236}">
                <a16:creationId xmlns:a16="http://schemas.microsoft.com/office/drawing/2014/main" id="{7CF0B1F6-3090-BE77-E712-03F8D9D4A6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774" y="5632478"/>
            <a:ext cx="1452825" cy="5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Grafik 4">
            <a:extLst>
              <a:ext uri="{FF2B5EF4-FFF2-40B4-BE49-F238E27FC236}">
                <a16:creationId xmlns:a16="http://schemas.microsoft.com/office/drawing/2014/main" id="{84E297BB-83A3-8252-11E6-2C8125E4EA3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6870" t="37114" r="29703" b="38046"/>
          <a:stretch>
            <a:fillRect/>
          </a:stretch>
        </p:blipFill>
        <p:spPr>
          <a:xfrm>
            <a:off x="1600266" y="5596932"/>
            <a:ext cx="1613965" cy="653143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D4E9C2B6-4208-AD13-CE62-9E1137203CF3}"/>
              </a:ext>
            </a:extLst>
          </p:cNvPr>
          <p:cNvSpPr txBox="1"/>
          <p:nvPr/>
        </p:nvSpPr>
        <p:spPr>
          <a:xfrm>
            <a:off x="297295" y="991330"/>
            <a:ext cx="4455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Live Research Data Layer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9BE5B872-3760-2CB0-5F2A-69F2123A2FB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25280" y="2784570"/>
            <a:ext cx="3028397" cy="8875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F34AA25E-8498-60A1-552C-CE026AC6060D}"/>
              </a:ext>
            </a:extLst>
          </p:cNvPr>
          <p:cNvSpPr txBox="1"/>
          <p:nvPr/>
        </p:nvSpPr>
        <p:spPr>
          <a:xfrm>
            <a:off x="8121588" y="2423261"/>
            <a:ext cx="1856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Version 1 (DOI)</a:t>
            </a:r>
            <a:endParaRPr 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490605C-AA42-D561-0989-9EC76A6FF05D}"/>
              </a:ext>
            </a:extLst>
          </p:cNvPr>
          <p:cNvSpPr txBox="1"/>
          <p:nvPr/>
        </p:nvSpPr>
        <p:spPr>
          <a:xfrm>
            <a:off x="8143359" y="3942237"/>
            <a:ext cx="1856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Version 2 (DOI)</a:t>
            </a:r>
            <a:endParaRPr lang="en-US" dirty="0"/>
          </a:p>
        </p:txBody>
      </p:sp>
      <p:pic>
        <p:nvPicPr>
          <p:cNvPr id="92" name="Picture 91">
            <a:extLst>
              <a:ext uri="{FF2B5EF4-FFF2-40B4-BE49-F238E27FC236}">
                <a16:creationId xmlns:a16="http://schemas.microsoft.com/office/drawing/2014/main" id="{06766D27-C2F3-F210-B592-EF80EEB08BA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36855" y="4285565"/>
            <a:ext cx="3026872" cy="85620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95" name="TextBox 94">
            <a:extLst>
              <a:ext uri="{FF2B5EF4-FFF2-40B4-BE49-F238E27FC236}">
                <a16:creationId xmlns:a16="http://schemas.microsoft.com/office/drawing/2014/main" id="{40AE090B-75A5-6011-B8A2-FB8E433F65AC}"/>
              </a:ext>
            </a:extLst>
          </p:cNvPr>
          <p:cNvSpPr txBox="1"/>
          <p:nvPr/>
        </p:nvSpPr>
        <p:spPr>
          <a:xfrm>
            <a:off x="8644102" y="1910794"/>
            <a:ext cx="20975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Research snapshots </a:t>
            </a:r>
            <a:endParaRPr 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AFE5D5BE-558F-E6BD-31CB-633B4C6BD4A8}"/>
              </a:ext>
            </a:extLst>
          </p:cNvPr>
          <p:cNvSpPr txBox="1"/>
          <p:nvPr/>
        </p:nvSpPr>
        <p:spPr>
          <a:xfrm>
            <a:off x="7801713" y="1454886"/>
            <a:ext cx="38041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/>
              <a:t>The Project Community on </a:t>
            </a:r>
            <a:r>
              <a:rPr lang="en-US" sz="1800" b="1" dirty="0" err="1"/>
              <a:t>Zenodo</a:t>
            </a:r>
            <a:endParaRPr lang="en-US" dirty="0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84B6308-67FA-C1F7-41BB-437AF4CF0357}"/>
              </a:ext>
            </a:extLst>
          </p:cNvPr>
          <p:cNvSpPr/>
          <p:nvPr/>
        </p:nvSpPr>
        <p:spPr>
          <a:xfrm>
            <a:off x="284693" y="1440261"/>
            <a:ext cx="4499986" cy="4067910"/>
          </a:xfrm>
          <a:prstGeom prst="rect">
            <a:avLst/>
          </a:prstGeom>
          <a:solidFill>
            <a:schemeClr val="accent1">
              <a:alpha val="1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360899B4-EF7F-8C1D-B7A0-292E11361AFA}"/>
              </a:ext>
            </a:extLst>
          </p:cNvPr>
          <p:cNvSpPr txBox="1"/>
          <p:nvPr/>
        </p:nvSpPr>
        <p:spPr>
          <a:xfrm>
            <a:off x="7664413" y="1003052"/>
            <a:ext cx="39916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Archival Snapshot Layer</a:t>
            </a:r>
          </a:p>
        </p:txBody>
      </p:sp>
      <p:sp>
        <p:nvSpPr>
          <p:cNvPr id="100" name="Arrow: Curved Up 99">
            <a:extLst>
              <a:ext uri="{FF2B5EF4-FFF2-40B4-BE49-F238E27FC236}">
                <a16:creationId xmlns:a16="http://schemas.microsoft.com/office/drawing/2014/main" id="{4BF355A5-F009-2591-8277-89F6D63F6A92}"/>
              </a:ext>
            </a:extLst>
          </p:cNvPr>
          <p:cNvSpPr/>
          <p:nvPr/>
        </p:nvSpPr>
        <p:spPr>
          <a:xfrm>
            <a:off x="4712677" y="4039437"/>
            <a:ext cx="2763297" cy="50241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1" name="Arrow: Curved Up 100">
            <a:extLst>
              <a:ext uri="{FF2B5EF4-FFF2-40B4-BE49-F238E27FC236}">
                <a16:creationId xmlns:a16="http://schemas.microsoft.com/office/drawing/2014/main" id="{3CE5A335-03D2-9BC0-8996-A2DD262D7895}"/>
              </a:ext>
            </a:extLst>
          </p:cNvPr>
          <p:cNvSpPr/>
          <p:nvPr/>
        </p:nvSpPr>
        <p:spPr>
          <a:xfrm rot="10800000">
            <a:off x="4654062" y="2513764"/>
            <a:ext cx="2763297" cy="502418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C123C892-9AF3-9444-3A84-C49A9A45D966}"/>
              </a:ext>
            </a:extLst>
          </p:cNvPr>
          <p:cNvSpPr txBox="1"/>
          <p:nvPr/>
        </p:nvSpPr>
        <p:spPr>
          <a:xfrm>
            <a:off x="4752873" y="3274323"/>
            <a:ext cx="2662811" cy="472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Bi-directional links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84F561-7EE5-C47F-8527-D53F93CBE460}"/>
              </a:ext>
            </a:extLst>
          </p:cNvPr>
          <p:cNvSpPr txBox="1"/>
          <p:nvPr/>
        </p:nvSpPr>
        <p:spPr>
          <a:xfrm>
            <a:off x="8800200" y="5129080"/>
            <a:ext cx="18564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5052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91427-1CEB-B905-E712-2B797524DF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e need to talk about reproducibility in machine learning - or do we?">
            <a:extLst>
              <a:ext uri="{FF2B5EF4-FFF2-40B4-BE49-F238E27FC236}">
                <a16:creationId xmlns:a16="http://schemas.microsoft.com/office/drawing/2014/main" id="{7ACCB55C-7487-D3E8-00A4-22A6DF0B92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6" t="2621" r="16829"/>
          <a:stretch>
            <a:fillRect/>
          </a:stretch>
        </p:blipFill>
        <p:spPr bwMode="auto">
          <a:xfrm>
            <a:off x="6081615" y="2467152"/>
            <a:ext cx="6098875" cy="4291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CBF3ED3-C0AC-F3F2-CC6E-F9817F74F0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Reproducibility via executable documents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DA9BC78-7996-245D-9230-18FE200DFA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7155" y="6362393"/>
            <a:ext cx="8515169" cy="485999"/>
          </a:xfrm>
        </p:spPr>
        <p:txBody>
          <a:bodyPr/>
          <a:lstStyle/>
          <a:p>
            <a:r>
              <a:rPr lang="en-US" dirty="0">
                <a:hlinkClick r:id="rId4"/>
              </a:rPr>
              <a:t>https://base4nfdi.de/projects/jupyter4nfdi</a:t>
            </a:r>
            <a:endParaRPr lang="en-US" dirty="0"/>
          </a:p>
          <a:p>
            <a:r>
              <a:rPr lang="en-US" dirty="0">
                <a:hlinkClick r:id="rId5"/>
              </a:rPr>
              <a:t>https://nfdi-jupyter.de/</a:t>
            </a:r>
            <a:endParaRPr lang="en-US" dirty="0"/>
          </a:p>
          <a:p>
            <a:r>
              <a:rPr lang="en-US" dirty="0">
                <a:hlinkClick r:id="rId6"/>
              </a:rPr>
              <a:t>https://hub.nfdi-jupyter.de/</a:t>
            </a:r>
            <a:r>
              <a:rPr lang="en-US" dirty="0"/>
              <a:t>		IAM - Identity and Access Management</a:t>
            </a:r>
          </a:p>
          <a:p>
            <a:endParaRPr lang="en-US" dirty="0"/>
          </a:p>
        </p:txBody>
      </p:sp>
      <p:pic>
        <p:nvPicPr>
          <p:cNvPr id="3" name="Picture 14" descr="Logo of Jupyter4NFDI - A Central JupyterHub for the German National Research Data Infrastructure">
            <a:extLst>
              <a:ext uri="{FF2B5EF4-FFF2-40B4-BE49-F238E27FC236}">
                <a16:creationId xmlns:a16="http://schemas.microsoft.com/office/drawing/2014/main" id="{D264C36C-5E2D-D4FF-F56C-463BE2E74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E8F409B-D6B0-0813-4A61-A7B2F227E8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3539" y="932199"/>
            <a:ext cx="3343275" cy="1438275"/>
          </a:xfrm>
          <a:prstGeom prst="rect">
            <a:avLst/>
          </a:prstGeom>
        </p:spPr>
      </p:pic>
      <p:sp>
        <p:nvSpPr>
          <p:cNvPr id="9" name="Text Box 52">
            <a:extLst>
              <a:ext uri="{FF2B5EF4-FFF2-40B4-BE49-F238E27FC236}">
                <a16:creationId xmlns:a16="http://schemas.microsoft.com/office/drawing/2014/main" id="{92F4AEA7-74B0-A9C9-9813-9BE70C3A0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291" y="1137192"/>
            <a:ext cx="6166036" cy="3374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Jupyter4NFDI: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offers centralized service for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Jupyter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Notebooks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available within and beyond the NFDI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simplifies user access (via IAM4NFDI)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repo2docker integration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custom docker images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Real-Time Collaboration (concurrent team work)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Storage Mount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shareable links (PID) for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Jupyter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configurations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22953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AC4C3E-BAD7-88A7-3BDB-68F45CC3E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A27571-212E-E252-6CBB-0B7B0069E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240" y="1097659"/>
            <a:ext cx="9807599" cy="4470022"/>
          </a:xfrm>
          <a:prstGeom prst="rect">
            <a:avLst/>
          </a:prstGeom>
          <a:ln>
            <a:solidFill>
              <a:srgbClr val="000000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A8312F2-CB5A-2471-5615-FD9413CDE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Reproducibility: a persistent link to an executable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1BD3ABB-CCA8-A6C0-D5C5-20B8DB6620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7155" y="6362393"/>
            <a:ext cx="8515169" cy="485999"/>
          </a:xfrm>
        </p:spPr>
        <p:txBody>
          <a:bodyPr/>
          <a:lstStyle/>
          <a:p>
            <a:r>
              <a:rPr lang="en-US" dirty="0">
                <a:hlinkClick r:id="rId4"/>
              </a:rPr>
              <a:t>https://hub.nfdi-jupyter.de/</a:t>
            </a:r>
            <a:endParaRPr lang="en-US" dirty="0"/>
          </a:p>
          <a:p>
            <a:r>
              <a:rPr lang="en-US" dirty="0">
                <a:hlinkClick r:id="rId5"/>
              </a:rPr>
              <a:t>https://hub.nfdi-jupyter.de/share/BsvE41x7KW4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3" name="Picture 14" descr="Logo of Jupyter4NFDI - A Central JupyterHub for the German National Research Data Infrastructure">
            <a:extLst>
              <a:ext uri="{FF2B5EF4-FFF2-40B4-BE49-F238E27FC236}">
                <a16:creationId xmlns:a16="http://schemas.microsoft.com/office/drawing/2014/main" id="{47B07C8D-439B-082E-1A2E-E6D4D77AC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05493B0-96DE-F8FB-3FDD-DF7AC335413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5708666"/>
            <a:ext cx="12192000" cy="54098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12DDE945-402F-1953-6CC9-D96625C636E8}"/>
              </a:ext>
            </a:extLst>
          </p:cNvPr>
          <p:cNvCxnSpPr>
            <a:cxnSpLocks/>
          </p:cNvCxnSpPr>
          <p:nvPr/>
        </p:nvCxnSpPr>
        <p:spPr>
          <a:xfrm>
            <a:off x="9611360" y="2540000"/>
            <a:ext cx="629920" cy="334264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512169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F469DB-DD6C-C4DD-AFD0-8D57F4E64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170F96-A66B-6FFB-A768-0285B3435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Reproducibility example: an EDX visualization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AD46FA6-CA64-43CD-02AA-09D6391EB1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67155" y="6362393"/>
            <a:ext cx="8515169" cy="485999"/>
          </a:xfrm>
        </p:spPr>
        <p:txBody>
          <a:bodyPr/>
          <a:lstStyle/>
          <a:p>
            <a:r>
              <a:rPr lang="en-US" dirty="0">
                <a:hlinkClick r:id="rId3"/>
              </a:rPr>
              <a:t>https://hub.nfdi-jupyter.de/</a:t>
            </a:r>
            <a:endParaRPr lang="en-US" dirty="0"/>
          </a:p>
          <a:p>
            <a:r>
              <a:rPr lang="en-US" dirty="0">
                <a:hlinkClick r:id="rId4"/>
              </a:rPr>
              <a:t>https://hub.nfdi-jupyter.de/share/BsvE41x7KW4</a:t>
            </a:r>
            <a:endParaRPr lang="en-US" dirty="0"/>
          </a:p>
          <a:p>
            <a:pPr indent="0">
              <a:buNone/>
            </a:pPr>
            <a:endParaRPr lang="en-US" dirty="0"/>
          </a:p>
        </p:txBody>
      </p:sp>
      <p:pic>
        <p:nvPicPr>
          <p:cNvPr id="3" name="Picture 14" descr="Logo of Jupyter4NFDI - A Central JupyterHub for the German National Research Data Infrastructure">
            <a:extLst>
              <a:ext uri="{FF2B5EF4-FFF2-40B4-BE49-F238E27FC236}">
                <a16:creationId xmlns:a16="http://schemas.microsoft.com/office/drawing/2014/main" id="{EB05BC2A-959A-75FD-A6B2-AD772EBEA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0" y="0"/>
            <a:ext cx="228600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53877ED-0C81-D21B-5888-89879A3794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3840" y="792480"/>
            <a:ext cx="10353040" cy="5499372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5153320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32F1D5-E179-D500-B51D-711D3488AF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ow to Dockerize JupyterLab | Greg Hilston">
            <a:extLst>
              <a:ext uri="{FF2B5EF4-FFF2-40B4-BE49-F238E27FC236}">
                <a16:creationId xmlns:a16="http://schemas.microsoft.com/office/drawing/2014/main" id="{A0CB2910-CDD6-D330-18B5-080B6DFEE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4252" y="5049781"/>
            <a:ext cx="2397702" cy="113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FBA9071-9EC3-BDDF-57E1-22238ED84A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Triad for a perfect publication support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F7890BA-96DE-62AF-30B2-DBC6FCA3F0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63983" y="6362393"/>
            <a:ext cx="8218342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dirty="0"/>
              <a:t>DOI – Digital Object Identifier</a:t>
            </a:r>
          </a:p>
          <a:p>
            <a:pPr indent="0">
              <a:buNone/>
            </a:pPr>
            <a:r>
              <a:rPr lang="en-US" dirty="0"/>
              <a:t>URL – Uniform Resource Locator</a:t>
            </a:r>
          </a:p>
          <a:p>
            <a:pPr indent="0">
              <a:buNone/>
            </a:pPr>
            <a:r>
              <a:rPr lang="en-US" dirty="0"/>
              <a:t>PID – Persistent Identifier</a:t>
            </a:r>
          </a:p>
          <a:p>
            <a:pPr indent="0">
              <a:buNone/>
            </a:pPr>
            <a:endParaRPr lang="en-US" dirty="0"/>
          </a:p>
        </p:txBody>
      </p:sp>
      <p:pic>
        <p:nvPicPr>
          <p:cNvPr id="81" name="Picture 80" descr="About | Zenodo">
            <a:extLst>
              <a:ext uri="{FF2B5EF4-FFF2-40B4-BE49-F238E27FC236}">
                <a16:creationId xmlns:a16="http://schemas.microsoft.com/office/drawing/2014/main" id="{BE254731-0B76-5025-E9F8-F19528E01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083" y="1943700"/>
            <a:ext cx="1452825" cy="5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Grafik 4">
            <a:extLst>
              <a:ext uri="{FF2B5EF4-FFF2-40B4-BE49-F238E27FC236}">
                <a16:creationId xmlns:a16="http://schemas.microsoft.com/office/drawing/2014/main" id="{D9EB1749-E506-575E-60F5-D15058EC7CB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870" t="37114" r="29703" b="38046"/>
          <a:stretch>
            <a:fillRect/>
          </a:stretch>
        </p:blipFill>
        <p:spPr>
          <a:xfrm>
            <a:off x="1724959" y="1928936"/>
            <a:ext cx="1613965" cy="653143"/>
          </a:xfrm>
          <a:prstGeom prst="rect">
            <a:avLst/>
          </a:prstGeom>
        </p:spPr>
      </p:pic>
      <p:sp>
        <p:nvSpPr>
          <p:cNvPr id="85" name="TextBox 84">
            <a:extLst>
              <a:ext uri="{FF2B5EF4-FFF2-40B4-BE49-F238E27FC236}">
                <a16:creationId xmlns:a16="http://schemas.microsoft.com/office/drawing/2014/main" id="{0AA4716E-B686-BCE3-475A-AF87978323BA}"/>
              </a:ext>
            </a:extLst>
          </p:cNvPr>
          <p:cNvSpPr txBox="1"/>
          <p:nvPr/>
        </p:nvSpPr>
        <p:spPr>
          <a:xfrm>
            <a:off x="297295" y="1427749"/>
            <a:ext cx="4455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Live Research Data Layer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05A1D3FC-3187-CDA1-51D0-CA09900DDA0C}"/>
              </a:ext>
            </a:extLst>
          </p:cNvPr>
          <p:cNvSpPr txBox="1"/>
          <p:nvPr/>
        </p:nvSpPr>
        <p:spPr>
          <a:xfrm>
            <a:off x="7664413" y="1439471"/>
            <a:ext cx="399167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Archival Snapshot Layer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E0D077-F72E-A3FB-7708-640855C848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4305" y="5204916"/>
            <a:ext cx="3410426" cy="8954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D5030E-D77B-561A-598F-E4788951987A}"/>
              </a:ext>
            </a:extLst>
          </p:cNvPr>
          <p:cNvSpPr txBox="1"/>
          <p:nvPr/>
        </p:nvSpPr>
        <p:spPr>
          <a:xfrm>
            <a:off x="3961822" y="4635082"/>
            <a:ext cx="44555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/>
              <a:t>Executable documents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A39EF8-00E4-6E28-BEEF-F5483BBFAAEB}"/>
              </a:ext>
            </a:extLst>
          </p:cNvPr>
          <p:cNvSpPr/>
          <p:nvPr/>
        </p:nvSpPr>
        <p:spPr>
          <a:xfrm>
            <a:off x="633845" y="4447309"/>
            <a:ext cx="10931237" cy="1808018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5F3DF86-D500-5FCF-ADAE-9A90B8AD9F87}"/>
              </a:ext>
            </a:extLst>
          </p:cNvPr>
          <p:cNvSpPr/>
          <p:nvPr/>
        </p:nvSpPr>
        <p:spPr>
          <a:xfrm>
            <a:off x="7872846" y="1191486"/>
            <a:ext cx="3709554" cy="1808018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66BC3BA-B036-1421-493A-6C294E799BA8}"/>
              </a:ext>
            </a:extLst>
          </p:cNvPr>
          <p:cNvSpPr/>
          <p:nvPr/>
        </p:nvSpPr>
        <p:spPr>
          <a:xfrm>
            <a:off x="637315" y="1198412"/>
            <a:ext cx="3709554" cy="1808018"/>
          </a:xfrm>
          <a:prstGeom prst="rect">
            <a:avLst/>
          </a:prstGeom>
          <a:solidFill>
            <a:schemeClr val="accent1">
              <a:alpha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Magnetic Disk 9">
            <a:extLst>
              <a:ext uri="{FF2B5EF4-FFF2-40B4-BE49-F238E27FC236}">
                <a16:creationId xmlns:a16="http://schemas.microsoft.com/office/drawing/2014/main" id="{11A3D5F1-2CCB-8FBD-897A-8BF69652001A}"/>
              </a:ext>
            </a:extLst>
          </p:cNvPr>
          <p:cNvSpPr/>
          <p:nvPr/>
        </p:nvSpPr>
        <p:spPr>
          <a:xfrm>
            <a:off x="3480955" y="2317170"/>
            <a:ext cx="737754" cy="519545"/>
          </a:xfrm>
          <a:prstGeom prst="flowChartMagneticDisk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Magnetic Disk 11">
            <a:extLst>
              <a:ext uri="{FF2B5EF4-FFF2-40B4-BE49-F238E27FC236}">
                <a16:creationId xmlns:a16="http://schemas.microsoft.com/office/drawing/2014/main" id="{310AAF1C-CA8F-C617-66AA-D5677FE8F14B}"/>
              </a:ext>
            </a:extLst>
          </p:cNvPr>
          <p:cNvSpPr/>
          <p:nvPr/>
        </p:nvSpPr>
        <p:spPr>
          <a:xfrm>
            <a:off x="10636824" y="2313706"/>
            <a:ext cx="737754" cy="519545"/>
          </a:xfrm>
          <a:prstGeom prst="flowChartMagneticDisk">
            <a:avLst/>
          </a:prstGeom>
          <a:solidFill>
            <a:srgbClr val="0070C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2B6A6FD-9F78-2142-C908-367124C56D2A}"/>
              </a:ext>
            </a:extLst>
          </p:cNvPr>
          <p:cNvCxnSpPr>
            <a:cxnSpLocks/>
          </p:cNvCxnSpPr>
          <p:nvPr/>
        </p:nvCxnSpPr>
        <p:spPr>
          <a:xfrm>
            <a:off x="4333008" y="1569025"/>
            <a:ext cx="3564083" cy="0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207BB0F6-2CCF-5599-ACAE-2681810A6356}"/>
              </a:ext>
            </a:extLst>
          </p:cNvPr>
          <p:cNvCxnSpPr>
            <a:cxnSpLocks/>
          </p:cNvCxnSpPr>
          <p:nvPr/>
        </p:nvCxnSpPr>
        <p:spPr>
          <a:xfrm>
            <a:off x="4329544" y="2635827"/>
            <a:ext cx="3564083" cy="0"/>
          </a:xfrm>
          <a:prstGeom prst="straightConnector1">
            <a:avLst/>
          </a:prstGeom>
          <a:ln w="63500">
            <a:solidFill>
              <a:srgbClr val="00B050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72A3B787-4CAB-466A-0814-6ABBF4FE4309}"/>
              </a:ext>
            </a:extLst>
          </p:cNvPr>
          <p:cNvSpPr txBox="1"/>
          <p:nvPr/>
        </p:nvSpPr>
        <p:spPr>
          <a:xfrm>
            <a:off x="5873461" y="1176539"/>
            <a:ext cx="641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DOI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019A529-D533-B5A1-2F4F-EABA891339D2}"/>
              </a:ext>
            </a:extLst>
          </p:cNvPr>
          <p:cNvSpPr txBox="1"/>
          <p:nvPr/>
        </p:nvSpPr>
        <p:spPr>
          <a:xfrm>
            <a:off x="5153024" y="2222558"/>
            <a:ext cx="24011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Persistent </a:t>
            </a:r>
            <a:r>
              <a:rPr lang="en-US" altLang="ru-RU" dirty="0">
                <a:solidFill>
                  <a:prstClr val="black"/>
                </a:solidFill>
              </a:rPr>
              <a:t>URLs (PIDs)</a:t>
            </a:r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F07846-D7B5-4C61-B8B4-6DFD7A15202E}"/>
              </a:ext>
            </a:extLst>
          </p:cNvPr>
          <p:cNvCxnSpPr>
            <a:cxnSpLocks/>
          </p:cNvCxnSpPr>
          <p:nvPr/>
        </p:nvCxnSpPr>
        <p:spPr>
          <a:xfrm flipV="1">
            <a:off x="3851562" y="2815934"/>
            <a:ext cx="0" cy="1631375"/>
          </a:xfrm>
          <a:prstGeom prst="straightConnector1">
            <a:avLst/>
          </a:prstGeom>
          <a:ln w="635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5F58EF89-DDB0-6E64-C738-1DEEEF60D06C}"/>
              </a:ext>
            </a:extLst>
          </p:cNvPr>
          <p:cNvCxnSpPr>
            <a:cxnSpLocks/>
          </p:cNvCxnSpPr>
          <p:nvPr/>
        </p:nvCxnSpPr>
        <p:spPr>
          <a:xfrm flipV="1">
            <a:off x="11017825" y="2812471"/>
            <a:ext cx="0" cy="1634838"/>
          </a:xfrm>
          <a:prstGeom prst="straightConnector1">
            <a:avLst/>
          </a:prstGeom>
          <a:ln w="635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1796FE00-1C46-85C8-7C5E-987224668C03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9727623" y="2999504"/>
            <a:ext cx="0" cy="1458196"/>
          </a:xfrm>
          <a:prstGeom prst="straightConnector1">
            <a:avLst/>
          </a:prstGeom>
          <a:ln w="635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D509740A-5C93-37AE-A67A-B869DDD66FBC}"/>
              </a:ext>
            </a:extLst>
          </p:cNvPr>
          <p:cNvCxnSpPr>
            <a:cxnSpLocks/>
          </p:cNvCxnSpPr>
          <p:nvPr/>
        </p:nvCxnSpPr>
        <p:spPr>
          <a:xfrm>
            <a:off x="2481696" y="3016822"/>
            <a:ext cx="0" cy="1440878"/>
          </a:xfrm>
          <a:prstGeom prst="straightConnector1">
            <a:avLst/>
          </a:prstGeom>
          <a:ln w="635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795D79D-D5E4-4277-0E5D-6A1AE70C4D31}"/>
              </a:ext>
            </a:extLst>
          </p:cNvPr>
          <p:cNvSpPr txBox="1"/>
          <p:nvPr/>
        </p:nvSpPr>
        <p:spPr>
          <a:xfrm rot="16200000">
            <a:off x="3306259" y="3406521"/>
            <a:ext cx="103779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solidFill>
                  <a:prstClr val="black"/>
                </a:solidFill>
              </a:rPr>
              <a:t>URL:</a:t>
            </a:r>
          </a:p>
          <a:p>
            <a:r>
              <a:rPr lang="en-US" altLang="ru-RU" dirty="0">
                <a:solidFill>
                  <a:prstClr val="black"/>
                </a:solidFill>
              </a:rPr>
              <a:t>Live data</a:t>
            </a:r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4990796-3B6E-05D7-BABE-2F691B9B15C4}"/>
              </a:ext>
            </a:extLst>
          </p:cNvPr>
          <p:cNvSpPr txBox="1"/>
          <p:nvPr/>
        </p:nvSpPr>
        <p:spPr>
          <a:xfrm rot="16200000">
            <a:off x="10323586" y="3389201"/>
            <a:ext cx="135644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solidFill>
                  <a:prstClr val="black"/>
                </a:solidFill>
              </a:rPr>
              <a:t>DOI:</a:t>
            </a:r>
          </a:p>
          <a:p>
            <a:r>
              <a:rPr lang="en-US" altLang="ru-RU" dirty="0">
                <a:solidFill>
                  <a:prstClr val="black"/>
                </a:solidFill>
              </a:rPr>
              <a:t>Data archive</a:t>
            </a:r>
            <a:endParaRPr lang="en-US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120F3C8-DA75-4F36-CE5D-6405A8D5F817}"/>
              </a:ext>
            </a:extLst>
          </p:cNvPr>
          <p:cNvSpPr txBox="1"/>
          <p:nvPr/>
        </p:nvSpPr>
        <p:spPr>
          <a:xfrm rot="16200000">
            <a:off x="1486123" y="3564074"/>
            <a:ext cx="15954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replicability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7E01370-EBCB-BBC1-499D-F371F9815B32}"/>
              </a:ext>
            </a:extLst>
          </p:cNvPr>
          <p:cNvSpPr txBox="1"/>
          <p:nvPr/>
        </p:nvSpPr>
        <p:spPr>
          <a:xfrm rot="16200000">
            <a:off x="8700227" y="3554327"/>
            <a:ext cx="16244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reproducibility</a:t>
            </a:r>
          </a:p>
        </p:txBody>
      </p:sp>
    </p:spTree>
    <p:extLst>
      <p:ext uri="{BB962C8B-B14F-4D97-AF65-F5344CB8AC3E}">
        <p14:creationId xmlns:p14="http://schemas.microsoft.com/office/powerpoint/2010/main" val="7568197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291E4119-028F-35AC-FD92-0B687CB168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622" y="0"/>
            <a:ext cx="6830378" cy="5048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7CC6467-FB8D-4367-E2DF-F9E24286F5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0367" y="1358091"/>
            <a:ext cx="6839905" cy="249589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Licenses in objects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FF9B3F-1D07-B500-3103-8B6DC68132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buNone/>
            </a:pPr>
            <a:r>
              <a:rPr lang="en-US" altLang="ru-RU" sz="1200" dirty="0">
                <a:solidFill>
                  <a:prstClr val="black"/>
                </a:solidFill>
                <a:hlinkClick r:id="rId5"/>
              </a:rPr>
              <a:t>https://crc1625.mdi.ruhr-uni-bochum.de/object/sample-6751-pt-piece-1-230878</a:t>
            </a:r>
            <a:endParaRPr lang="en-US" altLang="ru-RU" sz="1200" dirty="0">
              <a:solidFill>
                <a:prstClr val="black"/>
              </a:solidFill>
            </a:endParaRPr>
          </a:p>
          <a:p>
            <a:pPr indent="0" defTabSz="914377">
              <a:buNone/>
            </a:pPr>
            <a:r>
              <a:rPr lang="en-US" altLang="ru-RU" sz="1200" dirty="0">
                <a:solidFill>
                  <a:prstClr val="black"/>
                </a:solidFill>
              </a:rPr>
              <a:t>Possible licenses: </a:t>
            </a:r>
            <a:r>
              <a:rPr lang="en-US" altLang="ru-RU" sz="1200" dirty="0">
                <a:solidFill>
                  <a:prstClr val="black"/>
                </a:solidFill>
                <a:hlinkClick r:id="rId6"/>
              </a:rPr>
              <a:t>https://creativecommons.org/licenses/</a:t>
            </a:r>
            <a:endParaRPr lang="en-US" altLang="ru-RU" sz="1200" dirty="0">
              <a:solidFill>
                <a:prstClr val="black"/>
              </a:solidFill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7A6DF9F1-DCFB-8B98-C6AC-52FB88A296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507" y="4088493"/>
            <a:ext cx="11211662" cy="20617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Default: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tenant’s license (CC BY 4.0), configured for a tenant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Adjustment –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set </a:t>
            </a: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License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(String) property for the object: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Name: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“License”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Value: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&lt;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License_Name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&gt; (</a:t>
            </a: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e.g.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, “CC BY 4.0”)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Comment: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&lt;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License_URL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&gt; (</a:t>
            </a: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e.g.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, “https://creativecommons.org/licenses/by/4.0/”)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13EAD52-370F-39CB-467C-AEE0B3FBAD1A}"/>
              </a:ext>
            </a:extLst>
          </p:cNvPr>
          <p:cNvCxnSpPr>
            <a:cxnSpLocks/>
          </p:cNvCxnSpPr>
          <p:nvPr/>
        </p:nvCxnSpPr>
        <p:spPr>
          <a:xfrm flipH="1">
            <a:off x="10962752" y="512466"/>
            <a:ext cx="723481" cy="934497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7C5C6C67-B223-D062-E332-72EA39D16F7C}"/>
              </a:ext>
            </a:extLst>
          </p:cNvPr>
          <p:cNvSpPr txBox="1"/>
          <p:nvPr/>
        </p:nvSpPr>
        <p:spPr>
          <a:xfrm>
            <a:off x="253497" y="820268"/>
            <a:ext cx="1180571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200" b="1" dirty="0">
                <a:solidFill>
                  <a:prstClr val="black"/>
                </a:solidFill>
                <a:latin typeface="+mn-lt"/>
              </a:rPr>
              <a:t>Goal: </a:t>
            </a:r>
            <a:r>
              <a:rPr lang="en-US" altLang="ru-RU" sz="2200" dirty="0">
                <a:solidFill>
                  <a:prstClr val="black"/>
                </a:solidFill>
                <a:latin typeface="+mn-lt"/>
              </a:rPr>
              <a:t>accompany objects/data with explicit data sharing terms.</a:t>
            </a:r>
          </a:p>
        </p:txBody>
      </p:sp>
    </p:spTree>
    <p:extLst>
      <p:ext uri="{BB962C8B-B14F-4D97-AF65-F5344CB8AC3E}">
        <p14:creationId xmlns:p14="http://schemas.microsoft.com/office/powerpoint/2010/main" val="349164255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2242330-634B-69F8-A2FD-25947EC29FB4}"/>
              </a:ext>
            </a:extLst>
          </p:cNvPr>
          <p:cNvSpPr txBox="1"/>
          <p:nvPr/>
        </p:nvSpPr>
        <p:spPr>
          <a:xfrm>
            <a:off x="195393" y="788314"/>
            <a:ext cx="11801215" cy="5493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r>
              <a:rPr lang="en-US" sz="2133" b="1" u="sng" dirty="0">
                <a:solidFill>
                  <a:prstClr val="black"/>
                </a:solidFill>
              </a:rPr>
              <a:t>Motivation</a:t>
            </a:r>
            <a:r>
              <a:rPr lang="en-US" sz="2133" b="1" dirty="0">
                <a:solidFill>
                  <a:prstClr val="black"/>
                </a:solidFill>
              </a:rPr>
              <a:t>:</a:t>
            </a:r>
          </a:p>
          <a:p>
            <a:pPr defTabSz="914377"/>
            <a:r>
              <a:rPr lang="en-US" sz="2133" dirty="0">
                <a:solidFill>
                  <a:prstClr val="black"/>
                </a:solidFill>
              </a:rPr>
              <a:t>Managing data access policy using the </a:t>
            </a:r>
            <a:r>
              <a:rPr lang="en-US" sz="2133" u="sng" dirty="0">
                <a:solidFill>
                  <a:prstClr val="black"/>
                </a:solidFill>
              </a:rPr>
              <a:t>Access Control</a:t>
            </a:r>
            <a:r>
              <a:rPr lang="en-US" sz="2133" dirty="0">
                <a:solidFill>
                  <a:prstClr val="black"/>
                </a:solidFill>
              </a:rPr>
              <a:t> attribute at the individual object level.</a:t>
            </a:r>
            <a:endParaRPr lang="ru-RU" sz="2133" dirty="0">
              <a:solidFill>
                <a:prstClr val="black"/>
              </a:solidFill>
            </a:endParaRPr>
          </a:p>
          <a:p>
            <a:pPr defTabSz="914377"/>
            <a:endParaRPr lang="ru-RU" sz="2133" dirty="0">
              <a:solidFill>
                <a:prstClr val="black"/>
              </a:solidFill>
            </a:endParaRPr>
          </a:p>
          <a:p>
            <a:pPr defTabSz="914377"/>
            <a:endParaRPr lang="en-US" sz="2133" dirty="0">
              <a:solidFill>
                <a:prstClr val="black"/>
              </a:solidFill>
            </a:endParaRPr>
          </a:p>
          <a:p>
            <a:pPr algn="ctr" defTabSz="914377"/>
            <a:r>
              <a:rPr lang="en-US" sz="2133" b="1" dirty="0">
                <a:solidFill>
                  <a:srgbClr val="003560">
                    <a:lumMod val="75000"/>
                    <a:lumOff val="25000"/>
                  </a:srgbClr>
                </a:solidFill>
              </a:rPr>
              <a:t>RDMS data access policy is controlled via Access Levels</a:t>
            </a:r>
          </a:p>
          <a:p>
            <a:pPr defTabSz="914377"/>
            <a:endParaRPr lang="en-US" sz="800" b="1" dirty="0">
              <a:solidFill>
                <a:prstClr val="black"/>
              </a:solidFill>
            </a:endParaRPr>
          </a:p>
          <a:p>
            <a:pPr defTabSz="914377"/>
            <a:r>
              <a:rPr lang="en-US" sz="2133" b="1" dirty="0">
                <a:solidFill>
                  <a:prstClr val="black"/>
                </a:solidFill>
              </a:rPr>
              <a:t>Five Access Levels:</a:t>
            </a: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</a:rPr>
              <a:t>Public</a:t>
            </a:r>
            <a:r>
              <a:rPr lang="en-US" sz="1700" b="1" dirty="0">
                <a:solidFill>
                  <a:prstClr val="white">
                    <a:lumMod val="50000"/>
                  </a:prstClr>
                </a:solidFill>
              </a:rPr>
              <a:t> </a:t>
            </a:r>
            <a:r>
              <a:rPr lang="en-US" sz="1700" dirty="0">
                <a:solidFill>
                  <a:prstClr val="white">
                    <a:lumMod val="50000"/>
                  </a:prstClr>
                </a:solidFill>
              </a:rPr>
              <a:t>(for anonymous users, search engines)</a:t>
            </a:r>
            <a:r>
              <a:rPr lang="en-US" sz="1700" dirty="0">
                <a:solidFill>
                  <a:prstClr val="black"/>
                </a:solidFill>
              </a:rPr>
              <a:t>:</a:t>
            </a:r>
          </a:p>
          <a:p>
            <a:pPr marL="914378" lvl="2" defTabSz="914377"/>
            <a:r>
              <a:rPr lang="en-US" sz="1700" dirty="0">
                <a:solidFill>
                  <a:prstClr val="black"/>
                </a:solidFill>
              </a:rPr>
              <a:t>- objects are </a:t>
            </a:r>
            <a:r>
              <a:rPr lang="en-US" sz="1700" u="sng" dirty="0">
                <a:solidFill>
                  <a:prstClr val="black"/>
                </a:solidFill>
              </a:rPr>
              <a:t>available to everybody </a:t>
            </a:r>
            <a:r>
              <a:rPr lang="en-US" sz="1700" dirty="0">
                <a:solidFill>
                  <a:prstClr val="black"/>
                </a:solidFill>
              </a:rPr>
              <a:t>regardless of authorization (visible to internet search engines);</a:t>
            </a:r>
          </a:p>
          <a:p>
            <a:pPr marL="914378" lvl="2" defTabSz="914377"/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baseline="30000" dirty="0">
                <a:solidFill>
                  <a:srgbClr val="FF0000"/>
                </a:solidFill>
              </a:rPr>
              <a:t>NEW </a:t>
            </a:r>
            <a:r>
              <a:rPr lang="en-US" sz="1700" b="1" dirty="0">
                <a:solidFill>
                  <a:prstClr val="black"/>
                </a:solidFill>
              </a:rPr>
              <a:t>Partner </a:t>
            </a:r>
            <a:r>
              <a:rPr lang="en-US" sz="1700" dirty="0">
                <a:solidFill>
                  <a:prstClr val="white">
                    <a:lumMod val="50000"/>
                  </a:prstClr>
                </a:solidFill>
              </a:rPr>
              <a:t>(for external users / collaborations)</a:t>
            </a:r>
            <a:r>
              <a:rPr lang="en-US" sz="1700" b="1" baseline="30000" dirty="0">
                <a:solidFill>
                  <a:srgbClr val="FF0000"/>
                </a:solidFill>
              </a:rPr>
              <a:t>NEW</a:t>
            </a:r>
            <a:r>
              <a:rPr lang="en-US" sz="1700" dirty="0">
                <a:solidFill>
                  <a:prstClr val="black"/>
                </a:solidFill>
              </a:rPr>
              <a:t>:</a:t>
            </a:r>
          </a:p>
          <a:p>
            <a:pPr marL="914378" lvl="2" defTabSz="914377"/>
            <a:r>
              <a:rPr lang="en-US" sz="1700" dirty="0">
                <a:solidFill>
                  <a:prstClr val="black"/>
                </a:solidFill>
              </a:rPr>
              <a:t>- objects are visible to the authorized users with a </a:t>
            </a:r>
            <a:r>
              <a:rPr lang="en-US" sz="1700" b="1" u="sng" dirty="0">
                <a:solidFill>
                  <a:prstClr val="black"/>
                </a:solidFill>
              </a:rPr>
              <a:t>Partner</a:t>
            </a:r>
            <a:r>
              <a:rPr lang="en-US" sz="1700" u="sng" dirty="0">
                <a:solidFill>
                  <a:prstClr val="black"/>
                </a:solidFill>
              </a:rPr>
              <a:t> claim</a:t>
            </a:r>
            <a:r>
              <a:rPr lang="en-US" sz="1700" dirty="0">
                <a:solidFill>
                  <a:prstClr val="black"/>
                </a:solidFill>
              </a:rPr>
              <a:t> (and at least</a:t>
            </a:r>
            <a:r>
              <a:rPr lang="ru-RU" sz="1700" dirty="0">
                <a:solidFill>
                  <a:prstClr val="black"/>
                </a:solidFill>
              </a:rPr>
              <a:t> </a:t>
            </a:r>
            <a:r>
              <a:rPr lang="en-US" sz="1700" b="1" u="sng" dirty="0">
                <a:solidFill>
                  <a:prstClr val="black"/>
                </a:solidFill>
              </a:rPr>
              <a:t>User</a:t>
            </a:r>
            <a:r>
              <a:rPr lang="en-US" sz="1700" u="sng" dirty="0">
                <a:solidFill>
                  <a:prstClr val="black"/>
                </a:solidFill>
              </a:rPr>
              <a:t> role assigned</a:t>
            </a:r>
            <a:r>
              <a:rPr lang="en-US" sz="1700" dirty="0">
                <a:solidFill>
                  <a:prstClr val="black"/>
                </a:solidFill>
              </a:rPr>
              <a:t>);</a:t>
            </a:r>
          </a:p>
          <a:p>
            <a:pPr marL="1295368" lvl="2" indent="-380990" defTabSz="914377">
              <a:buFontTx/>
              <a:buChar char="-"/>
            </a:pPr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</a:rPr>
              <a:t>Protected 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(</a:t>
            </a:r>
            <a:r>
              <a:rPr lang="en-US" sz="1700" b="1" u="sng" dirty="0">
                <a:solidFill>
                  <a:prstClr val="white">
                    <a:lumMod val="65000"/>
                  </a:prstClr>
                </a:solidFill>
              </a:rPr>
              <a:t>by default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, visible to the community only):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the community (</a:t>
            </a:r>
            <a:r>
              <a:rPr lang="en-US" sz="1700" u="sng" dirty="0">
                <a:solidFill>
                  <a:prstClr val="black"/>
                </a:solidFill>
              </a:rPr>
              <a:t>available to authorized users with at least</a:t>
            </a:r>
            <a:r>
              <a:rPr lang="ru-RU" sz="1700" u="sng" dirty="0">
                <a:solidFill>
                  <a:prstClr val="black"/>
                </a:solidFill>
              </a:rPr>
              <a:t> </a:t>
            </a:r>
            <a:r>
              <a:rPr lang="en-US" sz="1700" b="1" u="sng" dirty="0">
                <a:solidFill>
                  <a:prstClr val="black"/>
                </a:solidFill>
              </a:rPr>
              <a:t>User</a:t>
            </a:r>
            <a:r>
              <a:rPr lang="en-US" sz="1700" u="sng" dirty="0">
                <a:solidFill>
                  <a:prstClr val="black"/>
                </a:solidFill>
              </a:rPr>
              <a:t> role</a:t>
            </a:r>
            <a:r>
              <a:rPr lang="en-US" sz="1700" dirty="0">
                <a:solidFill>
                  <a:prstClr val="black"/>
                </a:solidFill>
              </a:rPr>
              <a:t> assigned);  </a:t>
            </a:r>
          </a:p>
          <a:p>
            <a:pPr defTabSz="914377"/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 err="1">
                <a:solidFill>
                  <a:prstClr val="black"/>
                </a:solidFill>
              </a:rPr>
              <a:t>ProtectedNDA</a:t>
            </a:r>
            <a:r>
              <a:rPr lang="en-US" sz="1700" b="1" dirty="0">
                <a:solidFill>
                  <a:prstClr val="black"/>
                </a:solidFill>
              </a:rPr>
              <a:t> 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(restricted visibility):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the authorized users (at least </a:t>
            </a:r>
            <a:r>
              <a:rPr lang="en-US" sz="1700" b="1" u="sng" dirty="0">
                <a:solidFill>
                  <a:prstClr val="black"/>
                </a:solidFill>
              </a:rPr>
              <a:t>User</a:t>
            </a:r>
            <a:r>
              <a:rPr lang="en-US" sz="1700" u="sng" dirty="0">
                <a:solidFill>
                  <a:prstClr val="black"/>
                </a:solidFill>
              </a:rPr>
              <a:t> role</a:t>
            </a:r>
            <a:r>
              <a:rPr lang="en-US" sz="1700" dirty="0">
                <a:solidFill>
                  <a:prstClr val="black"/>
                </a:solidFill>
              </a:rPr>
              <a:t> assigned) with </a:t>
            </a:r>
            <a:r>
              <a:rPr lang="en-US" sz="1700" b="1" u="sng" dirty="0">
                <a:solidFill>
                  <a:prstClr val="black"/>
                </a:solidFill>
              </a:rPr>
              <a:t>NDA </a:t>
            </a:r>
            <a:r>
              <a:rPr lang="en-US" sz="1700" u="sng" dirty="0">
                <a:solidFill>
                  <a:prstClr val="black"/>
                </a:solidFill>
              </a:rPr>
              <a:t>claim</a:t>
            </a:r>
            <a:r>
              <a:rPr lang="en-US" sz="1700" dirty="0">
                <a:solidFill>
                  <a:prstClr val="black"/>
                </a:solidFill>
              </a:rPr>
              <a:t> set OR to </a:t>
            </a:r>
            <a:r>
              <a:rPr lang="en-US" sz="1700" u="sng" dirty="0">
                <a:solidFill>
                  <a:prstClr val="black"/>
                </a:solidFill>
              </a:rPr>
              <a:t>Administrators</a:t>
            </a:r>
            <a:r>
              <a:rPr lang="en-US" sz="1700" dirty="0">
                <a:solidFill>
                  <a:prstClr val="black"/>
                </a:solidFill>
              </a:rPr>
              <a:t>;  </a:t>
            </a:r>
          </a:p>
          <a:p>
            <a:pPr defTabSz="914377"/>
            <a:endParaRPr lang="en-US" sz="700" dirty="0">
              <a:solidFill>
                <a:prstClr val="black"/>
              </a:solidFill>
            </a:endParaRPr>
          </a:p>
          <a:p>
            <a:pPr marL="380990" indent="-380990" defTabSz="914377">
              <a:buFont typeface="Arial" panose="020B0604020202020204" pitchFamily="34" charset="0"/>
              <a:buChar char="•"/>
            </a:pPr>
            <a:r>
              <a:rPr lang="en-US" sz="1700" b="1" dirty="0">
                <a:solidFill>
                  <a:prstClr val="black"/>
                </a:solidFill>
              </a:rPr>
              <a:t>Private</a:t>
            </a:r>
            <a:r>
              <a:rPr lang="en-US" sz="1700" dirty="0">
                <a:solidFill>
                  <a:prstClr val="white">
                    <a:lumMod val="65000"/>
                  </a:prstClr>
                </a:solidFill>
              </a:rPr>
              <a:t> (person’s secret, but open for Administrators):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the user-creator (at least </a:t>
            </a:r>
            <a:r>
              <a:rPr lang="en-US" sz="1700" b="1" dirty="0" err="1">
                <a:solidFill>
                  <a:prstClr val="black"/>
                </a:solidFill>
              </a:rPr>
              <a:t>PowerUser</a:t>
            </a:r>
            <a:r>
              <a:rPr lang="en-US" sz="1700" dirty="0">
                <a:solidFill>
                  <a:prstClr val="black"/>
                </a:solidFill>
              </a:rPr>
              <a:t> role assigned);</a:t>
            </a:r>
          </a:p>
          <a:p>
            <a:pPr defTabSz="914377"/>
            <a:r>
              <a:rPr lang="en-US" sz="1700" dirty="0">
                <a:solidFill>
                  <a:prstClr val="black"/>
                </a:solidFill>
              </a:rPr>
              <a:t>	- objects are visible to all users of </a:t>
            </a:r>
            <a:r>
              <a:rPr lang="en-US" sz="1700" b="1" dirty="0">
                <a:solidFill>
                  <a:prstClr val="black"/>
                </a:solidFill>
              </a:rPr>
              <a:t>Administrator</a:t>
            </a:r>
            <a:r>
              <a:rPr lang="en-US" sz="1700" dirty="0">
                <a:solidFill>
                  <a:prstClr val="black"/>
                </a:solidFill>
              </a:rPr>
              <a:t> role.</a:t>
            </a:r>
            <a:endParaRPr lang="en-US" sz="1700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E8E55A0-73B3-4565-BA58-ACE5F6422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 Access Levels</a:t>
            </a:r>
            <a:endParaRPr lang="de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7EB550-9B9F-7AD6-FA82-0CE47544EE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63855" y="6362393"/>
            <a:ext cx="4618469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b="1" dirty="0"/>
              <a:t>Protected</a:t>
            </a:r>
            <a:r>
              <a:rPr lang="en-US" dirty="0"/>
              <a:t> is default access level in the </a:t>
            </a:r>
            <a:r>
              <a:rPr lang="en-US" b="1" dirty="0"/>
              <a:t>CRC</a:t>
            </a:r>
            <a:br>
              <a:rPr lang="en-US" b="1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NDA - Non-Disclosure Agreement</a:t>
            </a:r>
            <a:endParaRPr lang="en-US" dirty="0"/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CD9B9496-20BF-16E1-07D8-504B0FF3218E}"/>
              </a:ext>
            </a:extLst>
          </p:cNvPr>
          <p:cNvSpPr/>
          <p:nvPr/>
        </p:nvSpPr>
        <p:spPr>
          <a:xfrm>
            <a:off x="0" y="2882764"/>
            <a:ext cx="221063" cy="3175279"/>
          </a:xfrm>
          <a:prstGeom prst="downArrow">
            <a:avLst/>
          </a:prstGeom>
          <a:solidFill>
            <a:srgbClr val="0070C0">
              <a:alpha val="34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F19E946-5EFF-1537-7C68-95C24F1B51C7}"/>
              </a:ext>
            </a:extLst>
          </p:cNvPr>
          <p:cNvSpPr/>
          <p:nvPr/>
        </p:nvSpPr>
        <p:spPr>
          <a:xfrm>
            <a:off x="167881" y="4122412"/>
            <a:ext cx="9950809" cy="624673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2BE58F5-2F8D-7162-AA23-4A87A38D2879}"/>
              </a:ext>
            </a:extLst>
          </p:cNvPr>
          <p:cNvSpPr/>
          <p:nvPr/>
        </p:nvSpPr>
        <p:spPr>
          <a:xfrm>
            <a:off x="11183816" y="2863781"/>
            <a:ext cx="924470" cy="2522136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NDA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36679C9-9895-868E-7307-E71C5AAF7168}"/>
              </a:ext>
            </a:extLst>
          </p:cNvPr>
          <p:cNvSpPr/>
          <p:nvPr/>
        </p:nvSpPr>
        <p:spPr>
          <a:xfrm>
            <a:off x="10088545" y="2885554"/>
            <a:ext cx="1004835" cy="1204125"/>
          </a:xfrm>
          <a:prstGeom prst="roundRect">
            <a:avLst/>
          </a:prstGeom>
          <a:solidFill>
            <a:srgbClr val="0070C0">
              <a:alpha val="20000"/>
            </a:srgb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Partner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79BACF-FF46-955D-6135-60AC9832D22A}"/>
              </a:ext>
            </a:extLst>
          </p:cNvPr>
          <p:cNvSpPr txBox="1"/>
          <p:nvPr/>
        </p:nvSpPr>
        <p:spPr>
          <a:xfrm>
            <a:off x="10051700" y="2483180"/>
            <a:ext cx="21403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User’s Access Claim: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AAA30FB-5D2B-4F9F-74F0-E2EA803330A2}"/>
              </a:ext>
            </a:extLst>
          </p:cNvPr>
          <p:cNvGrpSpPr/>
          <p:nvPr/>
        </p:nvGrpSpPr>
        <p:grpSpPr>
          <a:xfrm>
            <a:off x="-86695" y="2059910"/>
            <a:ext cx="385692" cy="4599636"/>
            <a:chOff x="-86695" y="2059910"/>
            <a:chExt cx="385692" cy="4599636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0752205-06DC-7971-671B-3EE5D616CB0F}"/>
                </a:ext>
              </a:extLst>
            </p:cNvPr>
            <p:cNvSpPr txBox="1"/>
            <p:nvPr/>
          </p:nvSpPr>
          <p:spPr>
            <a:xfrm rot="16200000">
              <a:off x="-286379" y="6090531"/>
              <a:ext cx="7686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</a:rPr>
                <a:t>strict</a:t>
              </a:r>
              <a:endParaRPr lang="en-US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277AF65-F79E-A412-D8D6-88D4100C8E69}"/>
                </a:ext>
              </a:extLst>
            </p:cNvPr>
            <p:cNvSpPr txBox="1"/>
            <p:nvPr/>
          </p:nvSpPr>
          <p:spPr>
            <a:xfrm rot="16200000">
              <a:off x="-322355" y="2311930"/>
              <a:ext cx="87337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800" dirty="0">
                  <a:solidFill>
                    <a:prstClr val="black"/>
                  </a:solidFill>
                </a:rPr>
                <a:t>relaxed</a:t>
              </a:r>
              <a:endParaRPr lang="en-US" dirty="0"/>
            </a:p>
          </p:txBody>
        </p:sp>
      </p:grp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8EF812C-D81F-8688-8005-CCB808CBA484}"/>
              </a:ext>
            </a:extLst>
          </p:cNvPr>
          <p:cNvCxnSpPr>
            <a:cxnSpLocks/>
          </p:cNvCxnSpPr>
          <p:nvPr/>
        </p:nvCxnSpPr>
        <p:spPr>
          <a:xfrm flipV="1">
            <a:off x="980339" y="3086013"/>
            <a:ext cx="0" cy="1075020"/>
          </a:xfrm>
          <a:prstGeom prst="straightConnector1">
            <a:avLst/>
          </a:prstGeom>
          <a:noFill/>
          <a:ln w="127000" cap="flat" cmpd="sng" algn="ctr">
            <a:solidFill>
              <a:srgbClr val="00B05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445488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57A26-E750-72ED-8887-FEB2AE415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>
            <a:extLst>
              <a:ext uri="{FF2B5EF4-FFF2-40B4-BE49-F238E27FC236}">
                <a16:creationId xmlns:a16="http://schemas.microsoft.com/office/drawing/2014/main" id="{AA8FD73C-38CF-5051-D79B-69FF517DC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56" y="1505470"/>
            <a:ext cx="6412683" cy="3601644"/>
          </a:xfrm>
          <a:prstGeom prst="rect">
            <a:avLst/>
          </a:prstGeom>
          <a:ln>
            <a:solidFill>
              <a:srgbClr val="0070C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831B4E9-3FA9-4A1D-8B69-5E3DE4879A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7544" y="1699425"/>
            <a:ext cx="5279894" cy="1785684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34CDE63-1470-F005-8684-6F5E4A02D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publication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77F9B4-A45A-0F80-FA72-B01865AC0B9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5"/>
              </a:rPr>
              <a:t>https://crc247.mdi.ruhr-uni-bochum.de/adminobject/edititem/30212/?returl=%2Fobject%2Fla-co-ni-o-exploration-147192</a:t>
            </a: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5"/>
              </a:rPr>
              <a:t>https://crc247.mdi.ruhr-uni-bochum.de/adminobject/editgraph/30212?mode=AccessControl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9FB5D9CF-8DBC-AB1C-5AB0-DAED5F3D13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10" y="755209"/>
            <a:ext cx="7271017" cy="748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Change Access Control for entire object graph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D869A5C-322F-64B8-283E-73EB1E9DA280}"/>
              </a:ext>
            </a:extLst>
          </p:cNvPr>
          <p:cNvCxnSpPr>
            <a:cxnSpLocks/>
          </p:cNvCxnSpPr>
          <p:nvPr/>
        </p:nvCxnSpPr>
        <p:spPr>
          <a:xfrm flipV="1">
            <a:off x="3176337" y="2250831"/>
            <a:ext cx="3586204" cy="2215291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477844B3-0164-7900-0287-128A280CF3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6240" y="280401"/>
            <a:ext cx="533474" cy="523948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DB4495-893B-0537-124C-A2F6818F6C1F}"/>
              </a:ext>
            </a:extLst>
          </p:cNvPr>
          <p:cNvCxnSpPr>
            <a:cxnSpLocks/>
          </p:cNvCxnSpPr>
          <p:nvPr/>
        </p:nvCxnSpPr>
        <p:spPr>
          <a:xfrm flipH="1">
            <a:off x="6217920" y="746598"/>
            <a:ext cx="642552" cy="889697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8B2F00E0-8C58-7D61-E8F6-34CC1F9F80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34742" y="0"/>
            <a:ext cx="4557258" cy="1652715"/>
          </a:xfrm>
          <a:prstGeom prst="rect">
            <a:avLst/>
          </a:prstGeom>
        </p:spPr>
      </p:pic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9701E6B-AD48-D45C-6445-AD2135DC6D88}"/>
              </a:ext>
            </a:extLst>
          </p:cNvPr>
          <p:cNvCxnSpPr>
            <a:cxnSpLocks/>
          </p:cNvCxnSpPr>
          <p:nvPr/>
        </p:nvCxnSpPr>
        <p:spPr>
          <a:xfrm>
            <a:off x="6955134" y="3066423"/>
            <a:ext cx="812648" cy="1265432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CE56FE78-E8ED-C84E-BD1A-3550F4990D34}"/>
              </a:ext>
            </a:extLst>
          </p:cNvPr>
          <p:cNvSpPr txBox="1"/>
          <p:nvPr/>
        </p:nvSpPr>
        <p:spPr>
          <a:xfrm>
            <a:off x="7664050" y="4228641"/>
            <a:ext cx="302455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Detailed statistics: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Access Control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Licenses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Authors (Creators)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ru-RU" dirty="0">
                <a:solidFill>
                  <a:prstClr val="black"/>
                </a:solidFill>
              </a:rPr>
              <a:t>Full Object list for a graph</a:t>
            </a:r>
            <a:endParaRPr lang="en-US" altLang="ru-RU" sz="1800" dirty="0">
              <a:solidFill>
                <a:prstClr val="black"/>
              </a:solidFill>
              <a:latin typeface="+mn-lt"/>
            </a:endParaRPr>
          </a:p>
          <a:p>
            <a:endParaRPr lang="en-US" altLang="ru-RU" sz="1800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159D5F-0E17-72BC-009A-0A670B310BAE}"/>
              </a:ext>
            </a:extLst>
          </p:cNvPr>
          <p:cNvSpPr txBox="1"/>
          <p:nvPr/>
        </p:nvSpPr>
        <p:spPr>
          <a:xfrm>
            <a:off x="9864437" y="3671515"/>
            <a:ext cx="22536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800" b="1" dirty="0">
                <a:solidFill>
                  <a:prstClr val="black"/>
                </a:solidFill>
                <a:latin typeface="+mn-lt"/>
              </a:rPr>
              <a:t>Making objects public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B8E5296-FB67-8C62-AF54-81DDB1305928}"/>
              </a:ext>
            </a:extLst>
          </p:cNvPr>
          <p:cNvCxnSpPr>
            <a:cxnSpLocks/>
          </p:cNvCxnSpPr>
          <p:nvPr/>
        </p:nvCxnSpPr>
        <p:spPr>
          <a:xfrm flipV="1">
            <a:off x="11181548" y="3352801"/>
            <a:ext cx="0" cy="346314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DB03878-0E5A-188F-2599-E7A654843F0A}"/>
              </a:ext>
            </a:extLst>
          </p:cNvPr>
          <p:cNvCxnSpPr>
            <a:cxnSpLocks/>
          </p:cNvCxnSpPr>
          <p:nvPr/>
        </p:nvCxnSpPr>
        <p:spPr>
          <a:xfrm flipH="1" flipV="1">
            <a:off x="8138361" y="3380072"/>
            <a:ext cx="3075071" cy="287153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730718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9" grpId="0"/>
      <p:bldP spid="7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DE6C1-84A3-CF5E-BCAE-218E30C04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179352-64F5-D9B9-BF2D-F93B1FC85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snapshot script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07AA2-03F4-F8C6-E356-83E73D1B6C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3"/>
              </a:rPr>
              <a:t>https://gitlab.ruhr-uni-bochum.de/vic/infproject/-/tree/master/SCRIPTS/Extract_ExperimentData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python VroApi.py --object-id 30212 --tenant-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"https://crc247.mdi.ruhr-uni-bochum.de" --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api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-key "&lt;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VRO_API_Key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&gt;" --publish-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dir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"Publish"</a:t>
            </a:r>
          </a:p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CD3A8E79-6458-8A13-2D99-623E8F266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9" y="815074"/>
            <a:ext cx="11683936" cy="5590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sz="2000" b="1" dirty="0">
                <a:solidFill>
                  <a:srgbClr val="004C93"/>
                </a:solidFill>
              </a:rPr>
              <a:t>Python code on the top of VRO API</a:t>
            </a:r>
            <a:endParaRPr lang="en-US" altLang="ru-RU" sz="2133" b="1" dirty="0">
              <a:solidFill>
                <a:srgbClr val="004C93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Create a graph snapshot (folder with (meta)data) to publish on external repositories (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,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etc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).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Input: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Tenant URL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</a:t>
            </a:r>
            <a:r>
              <a:rPr lang="en-US" altLang="ru-RU" sz="2133" dirty="0">
                <a:solidFill>
                  <a:prstClr val="black"/>
                </a:solidFill>
                <a:latin typeface="+mn-lt"/>
                <a:hlinkClick r:id="rId4"/>
              </a:rPr>
              <a:t>https://crc1625.mdi.ruhr-uni-bochum.de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VRO API Key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(assigned to user by an administrator upon request; to do: GUI for power users…)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root </a:t>
            </a:r>
            <a:r>
              <a:rPr lang="en-US" altLang="ru-RU" sz="2133" b="1" dirty="0" err="1">
                <a:solidFill>
                  <a:prstClr val="black"/>
                </a:solidFill>
                <a:latin typeface="+mn-lt"/>
              </a:rPr>
              <a:t>ObjectId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(top-level object, </a:t>
            </a: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e.g.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, “idea or experiment plan”)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Output: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 folder that contains: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readme.md (+ links to live data)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index.html (+links to live data)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Data folder (with CSV and JSON)</a:t>
            </a:r>
          </a:p>
          <a:p>
            <a:pPr lvl="1" indent="0" defTabSz="914377">
              <a:spcBef>
                <a:spcPts val="0"/>
              </a:spcBef>
            </a:pPr>
            <a:r>
              <a:rPr lang="en-US" altLang="ru-RU" sz="1733" dirty="0">
                <a:solidFill>
                  <a:prstClr val="black"/>
                </a:solidFill>
                <a:latin typeface="+mn-lt"/>
              </a:rPr>
              <a:t>+ index.csv / </a:t>
            </a:r>
            <a:r>
              <a:rPr lang="en-US" altLang="ru-RU" sz="1733" dirty="0" err="1">
                <a:solidFill>
                  <a:prstClr val="black"/>
                </a:solidFill>
                <a:latin typeface="+mn-lt"/>
              </a:rPr>
              <a:t>index.json</a:t>
            </a:r>
            <a:r>
              <a:rPr lang="en-US" altLang="ru-RU" sz="1733" dirty="0">
                <a:solidFill>
                  <a:prstClr val="black"/>
                </a:solidFill>
                <a:latin typeface="+mn-lt"/>
              </a:rPr>
              <a:t> – all basic objects metadata in a graph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Documents (with files associated)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7E18EC-692B-6178-A0E8-72C6B1C4A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8061" y="4165837"/>
            <a:ext cx="4810796" cy="14098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8995FE5-AAC7-5827-E137-D0BCEDB11E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34742" y="0"/>
            <a:ext cx="4557258" cy="165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75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09D375-7E75-6FC9-A8D3-BBFCA987C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6BD828-5ADA-7C0D-C1D1-88E147024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DOI: Snapshot archival (publication) script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BFD22A-488C-4852-36C4-230BBBEC658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  <a:latin typeface="Arial" panose="020B0604020202020204" pitchFamily="34" charset="0"/>
                <a:hlinkClick r:id="rId3"/>
              </a:rPr>
              <a:t>https://gitlab.ruhr-uni-bochum.de/vic/infproject/-/tree/master/SCRIPTS/PublishToZenodo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indent="0" defTabSz="914377">
              <a:spcAft>
                <a:spcPts val="0"/>
              </a:spcAft>
              <a:buNone/>
            </a:pP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python “Publish"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ZenodoConnection_Sandbox.json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8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PublicationMetadata_Sandbox.json</a:t>
            </a:r>
            <a:r>
              <a:rPr lang="en-US" sz="800" dirty="0">
                <a:latin typeface="Courier New" panose="02070309020205020404" pitchFamily="49" charset="0"/>
                <a:cs typeface="Courier New" panose="02070309020205020404" pitchFamily="49" charset="0"/>
              </a:rPr>
              <a:t> false</a:t>
            </a:r>
          </a:p>
          <a:p>
            <a:pPr indent="0" defTabSz="914377">
              <a:spcAft>
                <a:spcPts val="0"/>
              </a:spcAft>
              <a:buNone/>
            </a:pPr>
            <a:r>
              <a:rPr lang="en-US" altLang="ru-RU" sz="1200" dirty="0">
                <a:solidFill>
                  <a:prstClr val="black"/>
                </a:solidFill>
              </a:rPr>
              <a:t>DOI – Digital Object Identifier</a:t>
            </a: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52">
            <a:extLst>
              <a:ext uri="{FF2B5EF4-FFF2-40B4-BE49-F238E27FC236}">
                <a16:creationId xmlns:a16="http://schemas.microsoft.com/office/drawing/2014/main" id="{781AECB9-4272-69B9-A89E-262910B7F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9" y="815074"/>
            <a:ext cx="11683936" cy="5323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sz="2000" b="1" dirty="0">
                <a:solidFill>
                  <a:srgbClr val="004C93"/>
                </a:solidFill>
              </a:rPr>
              <a:t>Python code on the top of </a:t>
            </a:r>
            <a:r>
              <a:rPr lang="en-US" sz="2000" b="1" dirty="0" err="1">
                <a:solidFill>
                  <a:srgbClr val="004C93"/>
                </a:solidFill>
              </a:rPr>
              <a:t>Zenodo</a:t>
            </a:r>
            <a:r>
              <a:rPr lang="en-US" sz="2000" b="1" dirty="0">
                <a:solidFill>
                  <a:srgbClr val="004C93"/>
                </a:solidFill>
              </a:rPr>
              <a:t> API</a:t>
            </a:r>
            <a:endParaRPr lang="en-US" altLang="ru-RU" sz="2133" b="1" dirty="0">
              <a:solidFill>
                <a:srgbClr val="004C93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Zip data and create a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publication to mint a DOI.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Input: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 err="1">
                <a:solidFill>
                  <a:prstClr val="black"/>
                </a:solidFill>
                <a:latin typeface="+mn-lt"/>
              </a:rPr>
              <a:t>ZenodoConnection.json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(API token;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IsSandbox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 err="1">
                <a:solidFill>
                  <a:prstClr val="black"/>
                </a:solidFill>
                <a:latin typeface="+mn-lt"/>
              </a:rPr>
              <a:t>PublicationMetadata.json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(title, authors, keywords, license,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community [CRC &lt;N&gt;],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etc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…)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Data folder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(to make a Zip-archive and sent to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)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Output: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record with URL/DOI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Create DOI property in the “idea or experiment plan” object.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8238FE-A136-358C-36D3-CF684E3025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9074" y="922124"/>
            <a:ext cx="4810796" cy="140989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026" name="Picture 2" descr="About | Zenodo">
            <a:extLst>
              <a:ext uri="{FF2B5EF4-FFF2-40B4-BE49-F238E27FC236}">
                <a16:creationId xmlns:a16="http://schemas.microsoft.com/office/drawing/2014/main" id="{9B169E5A-D91B-CE2C-74D4-52A52DC079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732" y="4964732"/>
            <a:ext cx="1452825" cy="5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CF81970-DD82-4860-C44C-D0AE011BE226}"/>
              </a:ext>
            </a:extLst>
          </p:cNvPr>
          <p:cNvCxnSpPr>
            <a:cxnSpLocks/>
          </p:cNvCxnSpPr>
          <p:nvPr/>
        </p:nvCxnSpPr>
        <p:spPr>
          <a:xfrm>
            <a:off x="4024293" y="5247763"/>
            <a:ext cx="1264418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52AABE82-870B-915F-4DA2-FD3BDE1688C4}"/>
              </a:ext>
            </a:extLst>
          </p:cNvPr>
          <p:cNvSpPr txBox="1"/>
          <p:nvPr/>
        </p:nvSpPr>
        <p:spPr>
          <a:xfrm>
            <a:off x="4195955" y="4885577"/>
            <a:ext cx="103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solidFill>
                  <a:prstClr val="black"/>
                </a:solidFill>
              </a:rPr>
              <a:t>data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.zip</a:t>
            </a:r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865D48B-FE67-D165-7D70-5463FC9D4C73}"/>
              </a:ext>
            </a:extLst>
          </p:cNvPr>
          <p:cNvCxnSpPr>
            <a:cxnSpLocks/>
          </p:cNvCxnSpPr>
          <p:nvPr/>
        </p:nvCxnSpPr>
        <p:spPr>
          <a:xfrm flipV="1">
            <a:off x="6713948" y="5240502"/>
            <a:ext cx="699876" cy="1010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BE17F3E-9BAE-F934-6CAD-1A60FE8080CC}"/>
              </a:ext>
            </a:extLst>
          </p:cNvPr>
          <p:cNvSpPr txBox="1"/>
          <p:nvPr/>
        </p:nvSpPr>
        <p:spPr>
          <a:xfrm>
            <a:off x="6764831" y="4828038"/>
            <a:ext cx="636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solidFill>
                  <a:prstClr val="black"/>
                </a:solidFill>
              </a:rPr>
              <a:t>DOI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751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9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FF0AC-A47B-6948-F9CB-37E9C411F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2">
            <a:extLst>
              <a:ext uri="{FF2B5EF4-FFF2-40B4-BE49-F238E27FC236}">
                <a16:creationId xmlns:a16="http://schemas.microsoft.com/office/drawing/2014/main" id="{A2421AF9-914E-D32C-DBE9-3B5C34D4C0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9" y="815074"/>
            <a:ext cx="11828382" cy="4031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reference archival data snapshot (DOI)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reference live research data (URL)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 typical 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Data Availability Statement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for a dual data access strategy implemented can be: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Just fill in placeholders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3955FD0-CB80-25D1-2982-B82B2E7C0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Availability Statement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5276EDF-61A8-A37C-0E08-6BFF06176A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646FABD-D223-89F3-D870-007D6DBFD91B}"/>
              </a:ext>
            </a:extLst>
          </p:cNvPr>
          <p:cNvSpPr txBox="1"/>
          <p:nvPr/>
        </p:nvSpPr>
        <p:spPr>
          <a:xfrm>
            <a:off x="439014" y="2634193"/>
            <a:ext cx="11313103" cy="173124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130" dirty="0">
                <a:solidFill>
                  <a:prstClr val="black"/>
                </a:solidFill>
                <a:latin typeface="+mn-lt"/>
              </a:rPr>
              <a:t>The research data supporting the findings of this study are publicly available through the </a:t>
            </a:r>
            <a:r>
              <a:rPr lang="en-US" altLang="ru-RU" sz="2130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0" dirty="0">
                <a:solidFill>
                  <a:prstClr val="black"/>
                </a:solidFill>
                <a:latin typeface="+mn-lt"/>
              </a:rPr>
              <a:t> repository under DOI: </a:t>
            </a:r>
            <a:r>
              <a:rPr lang="en-US" altLang="ru-RU" sz="2130" dirty="0">
                <a:solidFill>
                  <a:prstClr val="black"/>
                </a:solidFill>
                <a:highlight>
                  <a:srgbClr val="FFFF00"/>
                </a:highlight>
                <a:latin typeface="+mn-lt"/>
              </a:rPr>
              <a:t>&lt;DOI&gt;</a:t>
            </a:r>
            <a:r>
              <a:rPr lang="en-US" altLang="ru-RU" sz="2130" dirty="0">
                <a:solidFill>
                  <a:prstClr val="black"/>
                </a:solidFill>
                <a:latin typeface="+mn-lt"/>
              </a:rPr>
              <a:t>. The published dataset represents an archival snapshot corresponding to the data used in this publication.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0" dirty="0">
                <a:solidFill>
                  <a:prstClr val="black"/>
                </a:solidFill>
                <a:latin typeface="+mn-lt"/>
              </a:rPr>
              <a:t>The current version of the dataset, including subsequent updates and corrections, is available through the </a:t>
            </a:r>
            <a:r>
              <a:rPr lang="en-US" altLang="ru-RU" sz="2130" i="1" dirty="0" err="1">
                <a:solidFill>
                  <a:prstClr val="black"/>
                </a:solidFill>
                <a:latin typeface="+mn-lt"/>
              </a:rPr>
              <a:t>MatInf</a:t>
            </a:r>
            <a:r>
              <a:rPr lang="en-US" altLang="ru-RU" sz="2130" dirty="0">
                <a:solidFill>
                  <a:prstClr val="black"/>
                </a:solidFill>
                <a:latin typeface="+mn-lt"/>
              </a:rPr>
              <a:t> Research Data Management System at: </a:t>
            </a:r>
            <a:r>
              <a:rPr lang="en-US" altLang="ru-RU" sz="2130" dirty="0">
                <a:solidFill>
                  <a:prstClr val="black"/>
                </a:solidFill>
                <a:highlight>
                  <a:srgbClr val="FFFF00"/>
                </a:highlight>
                <a:latin typeface="+mn-lt"/>
              </a:rPr>
              <a:t>&lt;</a:t>
            </a:r>
            <a:r>
              <a:rPr lang="en-US" altLang="ru-RU" sz="2130" dirty="0" err="1">
                <a:solidFill>
                  <a:prstClr val="black"/>
                </a:solidFill>
                <a:highlight>
                  <a:srgbClr val="FFFF00"/>
                </a:highlight>
                <a:latin typeface="+mn-lt"/>
              </a:rPr>
              <a:t>URL_idea_plan</a:t>
            </a:r>
            <a:r>
              <a:rPr lang="en-US" altLang="ru-RU" sz="2130" dirty="0">
                <a:solidFill>
                  <a:prstClr val="black"/>
                </a:solidFill>
                <a:highlight>
                  <a:srgbClr val="FFFF00"/>
                </a:highlight>
                <a:latin typeface="+mn-lt"/>
              </a:rPr>
              <a:t>&gt;</a:t>
            </a:r>
            <a:r>
              <a:rPr lang="en-US" altLang="ru-RU" sz="2130" dirty="0">
                <a:solidFill>
                  <a:prstClr val="black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7721513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D7BA6F-947C-736B-6D07-6D3E378EDD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2">
            <a:extLst>
              <a:ext uri="{FF2B5EF4-FFF2-40B4-BE49-F238E27FC236}">
                <a16:creationId xmlns:a16="http://schemas.microsoft.com/office/drawing/2014/main" id="{C835A685-F06D-7C1F-548B-7C12346AE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9" y="815074"/>
            <a:ext cx="11828382" cy="4687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reference executable documents / notebooks with reproducibility (URL_Jupyter4NFDI)</a:t>
            </a: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reference source code used during publication (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DOI_source_code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)</a:t>
            </a:r>
            <a:r>
              <a:rPr lang="ru-RU" altLang="ru-RU" sz="2133" dirty="0">
                <a:solidFill>
                  <a:prstClr val="black"/>
                </a:solidFill>
                <a:latin typeface="+mn-lt"/>
              </a:rPr>
              <a:t>*</a:t>
            </a: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marL="342900" indent="-342900" defTabSz="914377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reference source code repository to provide access to the last source code version (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URL_public_Git_repository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)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 typical </a:t>
            </a: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Code Availability Statement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for a complete publication triad implemented can be:</a:t>
            </a: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i="1" dirty="0">
                <a:solidFill>
                  <a:prstClr val="black"/>
                </a:solidFill>
                <a:latin typeface="+mn-lt"/>
              </a:rPr>
              <a:t>just fill in placeholders</a:t>
            </a:r>
            <a:endParaRPr lang="en-US" altLang="ru-RU" sz="2133" dirty="0">
              <a:solidFill>
                <a:prstClr val="black"/>
              </a:solidFill>
              <a:latin typeface="+mn-lt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2BA3B30-7ED4-1B48-212B-7B863D039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Code Availability Statement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75244A3-9250-C6E4-DDB2-9825360C07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80855" y="6362393"/>
            <a:ext cx="8301469" cy="485999"/>
          </a:xfrm>
        </p:spPr>
        <p:txBody>
          <a:bodyPr/>
          <a:lstStyle/>
          <a:p>
            <a:pPr indent="0">
              <a:buNone/>
            </a:pPr>
            <a:r>
              <a:rPr lang="ru-RU" dirty="0"/>
              <a:t>* </a:t>
            </a:r>
            <a:r>
              <a:rPr lang="en-US" dirty="0" err="1"/>
              <a:t>Zenodo</a:t>
            </a:r>
            <a:r>
              <a:rPr lang="en-US" dirty="0"/>
              <a:t> is integrated with GitHub and can create snapshots of the source code as associate DOI to them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8CE1ADE-2EDB-8F43-F3B6-BB0A82827015}"/>
              </a:ext>
            </a:extLst>
          </p:cNvPr>
          <p:cNvSpPr txBox="1"/>
          <p:nvPr/>
        </p:nvSpPr>
        <p:spPr>
          <a:xfrm>
            <a:off x="439014" y="3257651"/>
            <a:ext cx="11313103" cy="1731243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defTabSz="914377">
              <a:spcBef>
                <a:spcPts val="0"/>
              </a:spcBef>
            </a:pPr>
            <a:r>
              <a:rPr lang="en-US" altLang="ru-RU" sz="2130" dirty="0">
                <a:solidFill>
                  <a:prstClr val="black"/>
                </a:solidFill>
              </a:rPr>
              <a:t>The computational workflows used to generate the results presented in this study are available as </a:t>
            </a:r>
            <a:r>
              <a:rPr lang="en-US" altLang="ru-RU" sz="2130" dirty="0" err="1">
                <a:solidFill>
                  <a:prstClr val="black"/>
                </a:solidFill>
              </a:rPr>
              <a:t>Jupyter</a:t>
            </a:r>
            <a:r>
              <a:rPr lang="en-US" altLang="ru-RU" sz="2130" dirty="0">
                <a:solidFill>
                  <a:prstClr val="black"/>
                </a:solidFill>
              </a:rPr>
              <a:t> notebooks at: </a:t>
            </a:r>
            <a:r>
              <a:rPr lang="en-US" altLang="ru-RU" sz="2130" dirty="0">
                <a:solidFill>
                  <a:prstClr val="black"/>
                </a:solidFill>
                <a:highlight>
                  <a:srgbClr val="FFFF00"/>
                </a:highlight>
              </a:rPr>
              <a:t>&lt;URL_Jupyter4NFDI&gt;</a:t>
            </a:r>
            <a:r>
              <a:rPr lang="en-US" altLang="ru-RU" sz="2130" dirty="0">
                <a:solidFill>
                  <a:prstClr val="black"/>
                </a:solidFill>
              </a:rPr>
              <a:t>. The notebooks contain all scripts, processing steps, and visualization procedures required to reproduce the analyses described in this publication</a:t>
            </a:r>
            <a:r>
              <a:rPr lang="en-US" altLang="ru-RU" sz="2130" dirty="0">
                <a:solidFill>
                  <a:prstClr val="black"/>
                </a:solidFill>
                <a:latin typeface="+mn-lt"/>
              </a:rPr>
              <a:t>.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0" dirty="0">
                <a:solidFill>
                  <a:prstClr val="black"/>
                </a:solidFill>
              </a:rPr>
              <a:t>Complete source code corresponding to the one used in this publication is available on </a:t>
            </a:r>
            <a:r>
              <a:rPr lang="en-US" altLang="ru-RU" sz="2130" dirty="0" err="1">
                <a:solidFill>
                  <a:prstClr val="black"/>
                </a:solidFill>
              </a:rPr>
              <a:t>Zenodo</a:t>
            </a:r>
            <a:r>
              <a:rPr lang="en-US" altLang="ru-RU" sz="2130" dirty="0">
                <a:solidFill>
                  <a:prstClr val="black"/>
                </a:solidFill>
              </a:rPr>
              <a:t> at: </a:t>
            </a:r>
            <a:r>
              <a:rPr lang="en-US" altLang="ru-RU" sz="2130" dirty="0">
                <a:solidFill>
                  <a:prstClr val="black"/>
                </a:solidFill>
                <a:highlight>
                  <a:srgbClr val="FFFF00"/>
                </a:highlight>
              </a:rPr>
              <a:t>&lt;</a:t>
            </a:r>
            <a:r>
              <a:rPr lang="en-US" altLang="ru-RU" sz="2130" dirty="0" err="1">
                <a:solidFill>
                  <a:prstClr val="black"/>
                </a:solidFill>
                <a:highlight>
                  <a:srgbClr val="FFFF00"/>
                </a:highlight>
              </a:rPr>
              <a:t>DOI_source_code</a:t>
            </a:r>
            <a:r>
              <a:rPr lang="en-US" altLang="ru-RU" sz="2130" dirty="0">
                <a:solidFill>
                  <a:prstClr val="black"/>
                </a:solidFill>
                <a:highlight>
                  <a:srgbClr val="FFFF00"/>
                </a:highlight>
              </a:rPr>
              <a:t>&gt;</a:t>
            </a:r>
            <a:r>
              <a:rPr lang="en-US" altLang="ru-RU" sz="2130" dirty="0">
                <a:solidFill>
                  <a:prstClr val="black"/>
                </a:solidFill>
              </a:rPr>
              <a:t>. Current source code version is available at: </a:t>
            </a:r>
            <a:r>
              <a:rPr lang="en-US" altLang="ru-RU" sz="2130" dirty="0">
                <a:solidFill>
                  <a:prstClr val="black"/>
                </a:solidFill>
                <a:highlight>
                  <a:srgbClr val="FFFF00"/>
                </a:highlight>
              </a:rPr>
              <a:t>&lt;</a:t>
            </a:r>
            <a:r>
              <a:rPr lang="en-US" altLang="ru-RU" sz="2130" dirty="0" err="1">
                <a:solidFill>
                  <a:prstClr val="black"/>
                </a:solidFill>
                <a:highlight>
                  <a:srgbClr val="FFFF00"/>
                </a:highlight>
              </a:rPr>
              <a:t>URL_public_Git_repository</a:t>
            </a:r>
            <a:r>
              <a:rPr lang="en-US" altLang="ru-RU" sz="2130" dirty="0">
                <a:solidFill>
                  <a:prstClr val="black"/>
                </a:solidFill>
                <a:highlight>
                  <a:srgbClr val="FFFF00"/>
                </a:highlight>
              </a:rPr>
              <a:t>&gt;</a:t>
            </a:r>
            <a:r>
              <a:rPr lang="en-US" altLang="ru-RU" sz="2130" dirty="0">
                <a:solidFill>
                  <a:prstClr val="black"/>
                </a:solidFill>
              </a:rPr>
              <a:t>.</a:t>
            </a:r>
            <a:endParaRPr lang="en-US" altLang="ru-RU" sz="2130" dirty="0">
              <a:solidFill>
                <a:prstClr val="black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40813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6CDC2-2368-3ECD-278D-1C8B579A3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52">
            <a:extLst>
              <a:ext uri="{FF2B5EF4-FFF2-40B4-BE49-F238E27FC236}">
                <a16:creationId xmlns:a16="http://schemas.microsoft.com/office/drawing/2014/main" id="{AF1E028D-E39E-900D-F53E-83952C4FA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118" y="815074"/>
            <a:ext cx="12018881" cy="5341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Prerequisite: 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you have data</a:t>
            </a:r>
          </a:p>
          <a:p>
            <a:pPr defTabSz="914377">
              <a:spcBef>
                <a:spcPts val="0"/>
              </a:spcBef>
            </a:pPr>
            <a:endParaRPr lang="en-US" altLang="ru-RU" sz="2133" b="1" dirty="0">
              <a:solidFill>
                <a:prstClr val="black"/>
              </a:solidFill>
              <a:latin typeface="+mn-lt"/>
            </a:endParaRPr>
          </a:p>
          <a:p>
            <a:pPr defTabSz="914377">
              <a:spcBef>
                <a:spcPts val="0"/>
              </a:spcBef>
            </a:pPr>
            <a:r>
              <a:rPr lang="en-US" altLang="ru-RU" sz="2133" b="1" dirty="0">
                <a:solidFill>
                  <a:prstClr val="black"/>
                </a:solidFill>
                <a:latin typeface="+mn-lt"/>
              </a:rPr>
              <a:t>Goal: publish a Data Paper</a:t>
            </a:r>
          </a:p>
          <a:p>
            <a:pPr defTabSz="914377">
              <a:spcBef>
                <a:spcPts val="0"/>
              </a:spcBef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Steps: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For the subgraph: enable public access and harmonize licenses</a:t>
            </a:r>
          </a:p>
          <a:p>
            <a:pPr lvl="1" indent="0" defTabSz="914377">
              <a:spcBef>
                <a:spcPts val="0"/>
              </a:spcBef>
            </a:pPr>
            <a:r>
              <a:rPr lang="en-US" altLang="ru-RU" sz="2130" dirty="0">
                <a:solidFill>
                  <a:srgbClr val="004C93"/>
                </a:solidFill>
                <a:latin typeface="+mn-lt"/>
              </a:rPr>
              <a:t>In the RDMS GUI: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Create data snapshot (extract all the subgraph)</a:t>
            </a:r>
          </a:p>
          <a:p>
            <a:pPr lvl="1" indent="0" defTabSz="914377">
              <a:spcBef>
                <a:spcPts val="0"/>
              </a:spcBef>
            </a:pPr>
            <a:r>
              <a:rPr lang="en-US" altLang="ru-RU" sz="2130" dirty="0" err="1">
                <a:solidFill>
                  <a:srgbClr val="004C93"/>
                </a:solidFill>
                <a:latin typeface="+mn-lt"/>
              </a:rPr>
              <a:t>py</a:t>
            </a:r>
            <a:r>
              <a:rPr lang="en-US" altLang="ru-RU" sz="2130" dirty="0">
                <a:solidFill>
                  <a:srgbClr val="004C93"/>
                </a:solidFill>
                <a:latin typeface="+mn-lt"/>
              </a:rPr>
              <a:t>-script in /Scripts/</a:t>
            </a:r>
            <a:r>
              <a:rPr lang="en-US" altLang="ru-RU" sz="2130" dirty="0" err="1">
                <a:solidFill>
                  <a:srgbClr val="004C93"/>
                </a:solidFill>
                <a:latin typeface="+mn-lt"/>
              </a:rPr>
              <a:t>Extract_ExperimentData</a:t>
            </a:r>
            <a:endParaRPr lang="en-US" altLang="ru-RU" sz="2130" dirty="0">
              <a:solidFill>
                <a:srgbClr val="004C93"/>
              </a:solidFill>
              <a:latin typeface="+mn-lt"/>
            </a:endParaRP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Archive a snapshot on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 in the CRC community and get DOI</a:t>
            </a:r>
          </a:p>
          <a:p>
            <a:pPr lvl="1" indent="0" defTabSz="914377">
              <a:spcBef>
                <a:spcPts val="0"/>
              </a:spcBef>
            </a:pPr>
            <a:r>
              <a:rPr lang="en-US" altLang="ru-RU" sz="2130" dirty="0" err="1">
                <a:solidFill>
                  <a:srgbClr val="004C93"/>
                </a:solidFill>
                <a:latin typeface="+mn-lt"/>
              </a:rPr>
              <a:t>py</a:t>
            </a:r>
            <a:r>
              <a:rPr lang="en-US" altLang="ru-RU" sz="2130" dirty="0">
                <a:solidFill>
                  <a:srgbClr val="004C93"/>
                </a:solidFill>
                <a:latin typeface="+mn-lt"/>
              </a:rPr>
              <a:t>-script in /Scripts/</a:t>
            </a:r>
            <a:r>
              <a:rPr lang="en-US" altLang="ru-RU" sz="2130" dirty="0" err="1">
                <a:solidFill>
                  <a:srgbClr val="004C93"/>
                </a:solidFill>
                <a:latin typeface="+mn-lt"/>
              </a:rPr>
              <a:t>PublishToZenodo</a:t>
            </a:r>
            <a:r>
              <a:rPr lang="en-US" altLang="ru-RU" sz="2130" dirty="0">
                <a:solidFill>
                  <a:srgbClr val="004C93"/>
                </a:solidFill>
                <a:latin typeface="+mn-lt"/>
              </a:rPr>
              <a:t> or </a:t>
            </a:r>
            <a:r>
              <a:rPr lang="en-US" altLang="ru-RU" sz="2130" dirty="0" err="1">
                <a:solidFill>
                  <a:srgbClr val="004C93"/>
                </a:solidFill>
                <a:latin typeface="+mn-lt"/>
              </a:rPr>
              <a:t>Zenodo</a:t>
            </a:r>
            <a:r>
              <a:rPr lang="en-US" altLang="ru-RU" sz="2130" dirty="0">
                <a:solidFill>
                  <a:srgbClr val="004C93"/>
                </a:solidFill>
                <a:latin typeface="+mn-lt"/>
              </a:rPr>
              <a:t> GUI (community)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Write down DOI in the RDMS in the root object “Idea or Plan” object</a:t>
            </a:r>
          </a:p>
          <a:p>
            <a:pPr lvl="1" indent="0" defTabSz="914377">
              <a:spcBef>
                <a:spcPts val="0"/>
              </a:spcBef>
            </a:pPr>
            <a:r>
              <a:rPr lang="en-US" altLang="ru-RU" sz="2130" dirty="0">
                <a:solidFill>
                  <a:srgbClr val="004C93"/>
                </a:solidFill>
                <a:latin typeface="+mn-lt"/>
              </a:rPr>
              <a:t>In the RDMS GUI: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Optional: create notebook(s) in Jupyter4NFDI and reference both RDMS and </a:t>
            </a:r>
            <a:r>
              <a:rPr lang="en-US" altLang="ru-RU" sz="2133" dirty="0" err="1">
                <a:solidFill>
                  <a:prstClr val="black"/>
                </a:solidFill>
                <a:latin typeface="+mn-lt"/>
              </a:rPr>
              <a:t>Zenodo</a:t>
            </a:r>
            <a:endParaRPr lang="en-US" altLang="ru-RU" sz="2133" dirty="0">
              <a:solidFill>
                <a:prstClr val="black"/>
              </a:solidFill>
              <a:latin typeface="+mn-lt"/>
            </a:endParaRPr>
          </a:p>
          <a:p>
            <a:pPr lvl="1" indent="0" defTabSz="914377">
              <a:spcBef>
                <a:spcPts val="0"/>
              </a:spcBef>
            </a:pPr>
            <a:r>
              <a:rPr lang="en-US" altLang="ru-RU" sz="2130" dirty="0">
                <a:solidFill>
                  <a:srgbClr val="004C93"/>
                </a:solidFill>
                <a:latin typeface="+mn-lt"/>
              </a:rPr>
              <a:t>Use </a:t>
            </a:r>
            <a:r>
              <a:rPr lang="en-US" altLang="ru-RU" sz="2130" dirty="0">
                <a:solidFill>
                  <a:srgbClr val="004C93"/>
                </a:solidFill>
                <a:latin typeface="+mn-lt"/>
                <a:hlinkClick r:id="rId3"/>
              </a:rPr>
              <a:t>https://hub.nfdi-jupyter.de/</a:t>
            </a:r>
            <a:endParaRPr lang="en-US" altLang="ru-RU" sz="2130" dirty="0">
              <a:solidFill>
                <a:srgbClr val="004C93"/>
              </a:solidFill>
              <a:latin typeface="+mn-lt"/>
            </a:endParaRP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Use a template to create a “Data Availability Statement” </a:t>
            </a:r>
          </a:p>
          <a:p>
            <a:pPr marL="457200" indent="-457200" defTabSz="914377">
              <a:spcBef>
                <a:spcPts val="0"/>
              </a:spcBef>
              <a:buAutoNum type="arabicParenR"/>
            </a:pPr>
            <a:r>
              <a:rPr lang="en-US" altLang="ru-RU" sz="2133" dirty="0">
                <a:solidFill>
                  <a:prstClr val="black"/>
                </a:solidFill>
                <a:latin typeface="+mn-lt"/>
              </a:rPr>
              <a:t>Optional: use a template to create a “Code Availability Statement”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0B70A8D-AE83-93A8-2270-69D9EC866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Summary: publication </a:t>
            </a:r>
            <a:r>
              <a:rPr lang="en-US" dirty="0"/>
              <a:t>workflow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637F4E9-A6B8-6880-DB2F-3264BC17F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7548" y="241927"/>
            <a:ext cx="4557258" cy="165271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1D82DB8-BFB7-130A-320D-309A5F33E6D8}"/>
              </a:ext>
            </a:extLst>
          </p:cNvPr>
          <p:cNvCxnSpPr>
            <a:cxnSpLocks/>
          </p:cNvCxnSpPr>
          <p:nvPr/>
        </p:nvCxnSpPr>
        <p:spPr>
          <a:xfrm>
            <a:off x="3344595" y="1063169"/>
            <a:ext cx="3282236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FDE7181-9E48-8A3D-B7B0-F2C6E729F2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AFADBF9-A536-D2F2-C44A-DB3A958F2161}"/>
              </a:ext>
            </a:extLst>
          </p:cNvPr>
          <p:cNvCxnSpPr>
            <a:cxnSpLocks/>
          </p:cNvCxnSpPr>
          <p:nvPr/>
        </p:nvCxnSpPr>
        <p:spPr>
          <a:xfrm>
            <a:off x="10156588" y="2661863"/>
            <a:ext cx="522914" cy="0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26A4E6D8-3020-BCCC-897E-DD801CD90BDA}"/>
              </a:ext>
            </a:extLst>
          </p:cNvPr>
          <p:cNvSpPr txBox="1"/>
          <p:nvPr/>
        </p:nvSpPr>
        <p:spPr>
          <a:xfrm>
            <a:off x="10664405" y="2469326"/>
            <a:ext cx="9812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public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365941-2E22-0CC4-B046-C0326DE42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1529" y="2318957"/>
            <a:ext cx="4096322" cy="609685"/>
          </a:xfrm>
          <a:prstGeom prst="rect">
            <a:avLst/>
          </a:prstGeom>
        </p:spPr>
      </p:pic>
      <p:pic>
        <p:nvPicPr>
          <p:cNvPr id="3" name="Picture 2" descr="About | Zenodo">
            <a:extLst>
              <a:ext uri="{FF2B5EF4-FFF2-40B4-BE49-F238E27FC236}">
                <a16:creationId xmlns:a16="http://schemas.microsoft.com/office/drawing/2014/main" id="{01F341EE-2FCA-27E8-0581-A2ACDF1549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3562" y="3531799"/>
            <a:ext cx="1452825" cy="5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B85CD61-5DFF-D558-E23C-F59B62FF7C8A}"/>
              </a:ext>
            </a:extLst>
          </p:cNvPr>
          <p:cNvSpPr txBox="1"/>
          <p:nvPr/>
        </p:nvSpPr>
        <p:spPr>
          <a:xfrm>
            <a:off x="8579440" y="3392259"/>
            <a:ext cx="10324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solidFill>
                  <a:prstClr val="black"/>
                </a:solidFill>
              </a:rPr>
              <a:t>data</a:t>
            </a:r>
            <a:r>
              <a:rPr lang="en-US" altLang="ru-RU" sz="1800" dirty="0">
                <a:solidFill>
                  <a:prstClr val="black"/>
                </a:solidFill>
                <a:latin typeface="+mn-lt"/>
              </a:rPr>
              <a:t>.zip</a:t>
            </a:r>
            <a:endParaRPr lang="en-US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75D2568-408F-C9DC-E4E3-9E0C69DC98DD}"/>
              </a:ext>
            </a:extLst>
          </p:cNvPr>
          <p:cNvCxnSpPr>
            <a:cxnSpLocks/>
          </p:cNvCxnSpPr>
          <p:nvPr/>
        </p:nvCxnSpPr>
        <p:spPr>
          <a:xfrm flipV="1">
            <a:off x="10872062" y="3801848"/>
            <a:ext cx="699876" cy="1010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5FC3CA9-7F30-8208-24F0-45F801A0A2AA}"/>
              </a:ext>
            </a:extLst>
          </p:cNvPr>
          <p:cNvCxnSpPr>
            <a:cxnSpLocks/>
          </p:cNvCxnSpPr>
          <p:nvPr/>
        </p:nvCxnSpPr>
        <p:spPr>
          <a:xfrm flipV="1">
            <a:off x="8755715" y="3824852"/>
            <a:ext cx="699876" cy="10106"/>
          </a:xfrm>
          <a:prstGeom prst="straightConnector1">
            <a:avLst/>
          </a:prstGeom>
          <a:noFill/>
          <a:ln w="63500" cap="flat" cmpd="sng" algn="ctr">
            <a:solidFill>
              <a:srgbClr val="0070C0">
                <a:alpha val="60000"/>
              </a:srgbClr>
            </a:solidFill>
            <a:prstDash val="solid"/>
            <a:miter lim="800000"/>
            <a:tailEnd type="triangle"/>
          </a:ln>
          <a:effectLst/>
        </p:spPr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110163D-6068-B160-3BFD-EF053CDE6082}"/>
              </a:ext>
            </a:extLst>
          </p:cNvPr>
          <p:cNvSpPr txBox="1"/>
          <p:nvPr/>
        </p:nvSpPr>
        <p:spPr>
          <a:xfrm>
            <a:off x="10922945" y="3389384"/>
            <a:ext cx="6364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>
                <a:solidFill>
                  <a:prstClr val="black"/>
                </a:solidFill>
              </a:rPr>
              <a:t>DOI</a:t>
            </a:r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657AB83-58B9-6F65-C0D7-978DD960AD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62129" y="4172628"/>
            <a:ext cx="3430182" cy="4682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326184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32A3A-343E-130F-3FF1-32E84E96E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BA393F-42D4-F88B-6FAE-2C6856093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RDMS Free Playground</a:t>
            </a:r>
            <a:endParaRPr lang="en-US" sz="2667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2D1B6-E89A-CAC8-3261-519DD6F63A51}"/>
              </a:ext>
            </a:extLst>
          </p:cNvPr>
          <p:cNvSpPr txBox="1"/>
          <p:nvPr/>
        </p:nvSpPr>
        <p:spPr>
          <a:xfrm>
            <a:off x="211016" y="4215843"/>
            <a:ext cx="819945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Playground to test RDMS (multiple tenants with shared users list):</a:t>
            </a:r>
          </a:p>
          <a:p>
            <a:pPr indent="0">
              <a:buNone/>
            </a:pPr>
            <a:r>
              <a:rPr lang="en-US" b="0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https://inf.mdi.ruhr-uni-bochum.de/</a:t>
            </a:r>
            <a:endParaRPr lang="en-US" b="0" i="0" dirty="0">
              <a:solidFill>
                <a:srgbClr val="0070C0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pPr indent="0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PowerUser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PowerUser1@user.org</a:t>
            </a:r>
            <a:br>
              <a:rPr lang="en-US" dirty="0"/>
            </a:b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Login and Password (</a:t>
            </a:r>
            <a:r>
              <a:rPr lang="en-US" b="1" i="0" dirty="0">
                <a:solidFill>
                  <a:srgbClr val="1D1C1D"/>
                </a:solidFill>
                <a:effectLst/>
                <a:latin typeface="Slack-Lato"/>
              </a:rPr>
              <a:t>Administrator</a:t>
            </a: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 role): </a:t>
            </a:r>
            <a:r>
              <a:rPr lang="en-US" b="0" i="0" u="none" strike="noStrike" dirty="0">
                <a:effectLst/>
                <a:latin typeface="Slack-Lato"/>
              </a:rPr>
              <a:t>Admin1@user.org</a:t>
            </a:r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9B6432F0-70B8-915D-D579-2A7DE343F9B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82139" y="6362393"/>
            <a:ext cx="4600185" cy="485999"/>
          </a:xfrm>
        </p:spPr>
        <p:txBody>
          <a:bodyPr>
            <a:normAutofit/>
          </a:bodyPr>
          <a:lstStyle/>
          <a:p>
            <a:pPr indent="0">
              <a:buNone/>
            </a:pPr>
            <a:r>
              <a:rPr lang="en-US" dirty="0">
                <a:solidFill>
                  <a:srgbClr val="0070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https://vdudarev.ru</a:t>
            </a:r>
            <a:endParaRPr lang="en-US" dirty="0">
              <a:solidFill>
                <a:srgbClr val="0070C0"/>
              </a:solidFill>
            </a:endParaRPr>
          </a:p>
          <a:p>
            <a:pPr indent="0">
              <a:buNone/>
            </a:pP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99AABB-3B15-2F44-DC27-2F223A203214}"/>
              </a:ext>
            </a:extLst>
          </p:cNvPr>
          <p:cNvSpPr txBox="1"/>
          <p:nvPr/>
        </p:nvSpPr>
        <p:spPr>
          <a:xfrm>
            <a:off x="261256" y="3729885"/>
            <a:ext cx="117264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b="0" i="0" dirty="0">
                <a:solidFill>
                  <a:srgbClr val="0070C0"/>
                </a:solidFill>
                <a:effectLst/>
                <a:latin typeface="Slack-La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https://inf.mdi.ruhr-uni-bochum.de/</a:t>
            </a:r>
            <a:endParaRPr lang="en-US" b="0" i="0" dirty="0">
              <a:solidFill>
                <a:srgbClr val="0070C0"/>
              </a:solidFill>
              <a:effectLst/>
              <a:latin typeface="Slack-Lato"/>
            </a:endParaRPr>
          </a:p>
          <a:p>
            <a:pPr indent="0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B9DCC7-A0C6-8869-0943-2AE4E48D555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1975" y="1148877"/>
            <a:ext cx="2591162" cy="25721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E00C28-C1B7-1137-1617-13D69F3058A5}"/>
              </a:ext>
            </a:extLst>
          </p:cNvPr>
          <p:cNvSpPr txBox="1"/>
          <p:nvPr/>
        </p:nvSpPr>
        <p:spPr>
          <a:xfrm>
            <a:off x="5819775" y="1485955"/>
            <a:ext cx="61769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de-DE" sz="8000" dirty="0"/>
          </a:p>
          <a:p>
            <a:pPr algn="ctr"/>
            <a:r>
              <a:rPr lang="de-DE" sz="8000" dirty="0"/>
              <a:t>Questions &amp; </a:t>
            </a:r>
            <a:r>
              <a:rPr lang="de-DE" sz="8000" dirty="0" err="1"/>
              <a:t>Answers</a:t>
            </a:r>
            <a:endParaRPr lang="de-DE" sz="8000" dirty="0"/>
          </a:p>
          <a:p>
            <a:endParaRPr lang="de-DE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F8BF10-75E0-30DA-4E5D-A8B26C27E9CA}"/>
              </a:ext>
            </a:extLst>
          </p:cNvPr>
          <p:cNvSpPr txBox="1"/>
          <p:nvPr/>
        </p:nvSpPr>
        <p:spPr>
          <a:xfrm>
            <a:off x="7148513" y="1939409"/>
            <a:ext cx="38719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b="1" dirty="0">
                <a:latin typeface="Arial" panose="020B0604020202020204" pitchFamily="34" charset="0"/>
              </a:rPr>
              <a:t>Thanks for your kind attention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5136852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D4D80-32D2-8190-F5C3-95A502F54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ACECE7-3620-799F-ED1F-6BCA6319C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Outlook: Architecture</a:t>
            </a:r>
            <a:endParaRPr lang="de-DE" sz="1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9DE2D2-5F92-C996-8232-087039DA135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22136" y="6372001"/>
            <a:ext cx="9385161" cy="485999"/>
          </a:xfrm>
        </p:spPr>
        <p:txBody>
          <a:bodyPr>
            <a:noAutofit/>
          </a:bodyPr>
          <a:lstStyle/>
          <a:p>
            <a:pPr indent="0" defTabSz="914377">
              <a:spcAft>
                <a:spcPts val="0"/>
              </a:spcAft>
              <a:buNone/>
            </a:pPr>
            <a:endParaRPr lang="en-US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87AE076-9E4F-8333-0C51-423BAB5CAA5F}"/>
              </a:ext>
            </a:extLst>
          </p:cNvPr>
          <p:cNvSpPr/>
          <p:nvPr/>
        </p:nvSpPr>
        <p:spPr>
          <a:xfrm>
            <a:off x="4560820" y="820074"/>
            <a:ext cx="6438894" cy="5514113"/>
          </a:xfrm>
          <a:prstGeom prst="rect">
            <a:avLst/>
          </a:prstGeom>
          <a:solidFill>
            <a:srgbClr val="00D3F0">
              <a:alpha val="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AutoShape 10">
            <a:extLst>
              <a:ext uri="{FF2B5EF4-FFF2-40B4-BE49-F238E27FC236}">
                <a16:creationId xmlns:a16="http://schemas.microsoft.com/office/drawing/2014/main" id="{E4C73110-F573-563C-15C8-D6D6404D3A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399" y="880345"/>
            <a:ext cx="6162675" cy="3501736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95161C-D44E-9664-97C9-F299E13F28D2}"/>
              </a:ext>
            </a:extLst>
          </p:cNvPr>
          <p:cNvSpPr/>
          <p:nvPr/>
        </p:nvSpPr>
        <p:spPr>
          <a:xfrm>
            <a:off x="7148854" y="3914487"/>
            <a:ext cx="2027208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IO (SMB/S3)</a:t>
            </a:r>
          </a:p>
        </p:txBody>
      </p:sp>
      <p:sp>
        <p:nvSpPr>
          <p:cNvPr id="11" name="AutoShape 10">
            <a:extLst>
              <a:ext uri="{FF2B5EF4-FFF2-40B4-BE49-F238E27FC236}">
                <a16:creationId xmlns:a16="http://schemas.microsoft.com/office/drawing/2014/main" id="{F610C154-DAAD-C1C4-A119-AE9AD9F813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4983" y="4427112"/>
            <a:ext cx="4561417" cy="1551706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5BE786-8FB0-6E98-E04B-48E18C254878}"/>
              </a:ext>
            </a:extLst>
          </p:cNvPr>
          <p:cNvSpPr/>
          <p:nvPr/>
        </p:nvSpPr>
        <p:spPr>
          <a:xfrm>
            <a:off x="9067012" y="2424430"/>
            <a:ext cx="682791" cy="652677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846666-A540-9DA2-1362-270F5DB9AF15}"/>
              </a:ext>
            </a:extLst>
          </p:cNvPr>
          <p:cNvSpPr/>
          <p:nvPr/>
        </p:nvSpPr>
        <p:spPr>
          <a:xfrm>
            <a:off x="5687192" y="1469160"/>
            <a:ext cx="3196930" cy="1607130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AutoShape 8">
            <a:extLst>
              <a:ext uri="{FF2B5EF4-FFF2-40B4-BE49-F238E27FC236}">
                <a16:creationId xmlns:a16="http://schemas.microsoft.com/office/drawing/2014/main" id="{A13A4318-AC98-47EF-F416-14054CD61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0545" y="4611452"/>
            <a:ext cx="1577435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17" name="Line 39">
            <a:extLst>
              <a:ext uri="{FF2B5EF4-FFF2-40B4-BE49-F238E27FC236}">
                <a16:creationId xmlns:a16="http://schemas.microsoft.com/office/drawing/2014/main" id="{DDC39987-7F4D-159F-1413-E10A10922E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85575" y="5081736"/>
            <a:ext cx="639475" cy="5629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8" name="Line 41">
            <a:extLst>
              <a:ext uri="{FF2B5EF4-FFF2-40B4-BE49-F238E27FC236}">
                <a16:creationId xmlns:a16="http://schemas.microsoft.com/office/drawing/2014/main" id="{F3C4F70F-3C16-4DD4-FF46-1B89B72F6E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64201" y="1762997"/>
            <a:ext cx="2421959" cy="0"/>
          </a:xfrm>
          <a:prstGeom prst="line">
            <a:avLst/>
          </a:prstGeom>
          <a:noFill/>
          <a:ln w="38100">
            <a:solidFill>
              <a:srgbClr val="0006F0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19" name="Flowchart: Multidocument 18">
            <a:extLst>
              <a:ext uri="{FF2B5EF4-FFF2-40B4-BE49-F238E27FC236}">
                <a16:creationId xmlns:a16="http://schemas.microsoft.com/office/drawing/2014/main" id="{A5227893-E48E-68F6-7EEA-046D48AE9D06}"/>
              </a:ext>
            </a:extLst>
          </p:cNvPr>
          <p:cNvSpPr/>
          <p:nvPr/>
        </p:nvSpPr>
        <p:spPr>
          <a:xfrm>
            <a:off x="7219509" y="4645319"/>
            <a:ext cx="1939732" cy="800100"/>
          </a:xfrm>
          <a:prstGeom prst="flowChartMultidocumen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File Storages</a:t>
            </a:r>
          </a:p>
        </p:txBody>
      </p:sp>
      <p:sp>
        <p:nvSpPr>
          <p:cNvPr id="20" name="AutoShape 8">
            <a:extLst>
              <a:ext uri="{FF2B5EF4-FFF2-40B4-BE49-F238E27FC236}">
                <a16:creationId xmlns:a16="http://schemas.microsoft.com/office/drawing/2014/main" id="{73721B83-ACFD-E2B5-02C7-F6B092C01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781" y="4680725"/>
            <a:ext cx="1577435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21" name="AutoShape 8">
            <a:extLst>
              <a:ext uri="{FF2B5EF4-FFF2-40B4-BE49-F238E27FC236}">
                <a16:creationId xmlns:a16="http://schemas.microsoft.com/office/drawing/2014/main" id="{11C86EEB-BB20-EC02-73E3-3170931CF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9263" y="4732679"/>
            <a:ext cx="1577435" cy="794802"/>
          </a:xfrm>
          <a:prstGeom prst="flowChartMagneticDisk">
            <a:avLst/>
          </a:prstGeom>
          <a:solidFill>
            <a:srgbClr val="FFFFCC"/>
          </a:solidFill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altLang="ru-RU" sz="2000" dirty="0">
                <a:solidFill>
                  <a:schemeClr val="tx1"/>
                </a:solidFill>
                <a:latin typeface="+mn-lt"/>
                <a:ea typeface="Verdana" panose="020B0604030504040204" pitchFamily="34" charset="0"/>
              </a:rPr>
              <a:t>Databases</a:t>
            </a:r>
            <a:endParaRPr lang="ru-RU" altLang="ru-RU" sz="2000" dirty="0">
              <a:solidFill>
                <a:schemeClr val="tx1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EF8670-52E8-31B1-6017-67ACCAD99A6D}"/>
              </a:ext>
            </a:extLst>
          </p:cNvPr>
          <p:cNvSpPr/>
          <p:nvPr/>
        </p:nvSpPr>
        <p:spPr>
          <a:xfrm>
            <a:off x="5057411" y="3917952"/>
            <a:ext cx="1495789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Dapper</a:t>
            </a:r>
          </a:p>
        </p:txBody>
      </p:sp>
      <p:sp>
        <p:nvSpPr>
          <p:cNvPr id="23" name="Line 44">
            <a:extLst>
              <a:ext uri="{FF2B5EF4-FFF2-40B4-BE49-F238E27FC236}">
                <a16:creationId xmlns:a16="http://schemas.microsoft.com/office/drawing/2014/main" id="{9C686CAF-C7A9-CFD8-4147-81F48E580FE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83507" y="4219289"/>
            <a:ext cx="8266" cy="50915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B9D990F-BEF1-DA86-6FC3-80A2F6AA562D}"/>
              </a:ext>
            </a:extLst>
          </p:cNvPr>
          <p:cNvSpPr/>
          <p:nvPr/>
        </p:nvSpPr>
        <p:spPr>
          <a:xfrm>
            <a:off x="5066338" y="3239078"/>
            <a:ext cx="5487362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Access Layer</a:t>
            </a:r>
          </a:p>
        </p:txBody>
      </p:sp>
      <p:sp>
        <p:nvSpPr>
          <p:cNvPr id="26" name="Line 44">
            <a:extLst>
              <a:ext uri="{FF2B5EF4-FFF2-40B4-BE49-F238E27FC236}">
                <a16:creationId xmlns:a16="http://schemas.microsoft.com/office/drawing/2014/main" id="{A47D3895-F09F-4288-C21B-B6649F4C4CB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82588" y="3554271"/>
            <a:ext cx="9526" cy="381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56AA77D-7DBF-80C8-FA71-134373961F85}"/>
              </a:ext>
            </a:extLst>
          </p:cNvPr>
          <p:cNvSpPr txBox="1"/>
          <p:nvPr/>
        </p:nvSpPr>
        <p:spPr>
          <a:xfrm>
            <a:off x="4572000" y="870592"/>
            <a:ext cx="64388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Application Services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AC8A869-24BA-CCF6-5FE9-D2C605DAFD4D}"/>
              </a:ext>
            </a:extLst>
          </p:cNvPr>
          <p:cNvSpPr/>
          <p:nvPr/>
        </p:nvSpPr>
        <p:spPr>
          <a:xfrm>
            <a:off x="6684721" y="2560204"/>
            <a:ext cx="1201874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Model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2E29C05-FC84-A47D-F760-D5049D25D2B3}"/>
              </a:ext>
            </a:extLst>
          </p:cNvPr>
          <p:cNvSpPr/>
          <p:nvPr/>
        </p:nvSpPr>
        <p:spPr>
          <a:xfrm>
            <a:off x="7626826" y="1600776"/>
            <a:ext cx="1132609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View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9EB6E20-2246-9299-F2B0-D4578571B1A6}"/>
              </a:ext>
            </a:extLst>
          </p:cNvPr>
          <p:cNvSpPr/>
          <p:nvPr/>
        </p:nvSpPr>
        <p:spPr>
          <a:xfrm>
            <a:off x="5849988" y="1611168"/>
            <a:ext cx="1427112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Controller</a:t>
            </a:r>
          </a:p>
        </p:txBody>
      </p:sp>
      <p:sp>
        <p:nvSpPr>
          <p:cNvPr id="33" name="Line 44">
            <a:extLst>
              <a:ext uri="{FF2B5EF4-FFF2-40B4-BE49-F238E27FC236}">
                <a16:creationId xmlns:a16="http://schemas.microsoft.com/office/drawing/2014/main" id="{92F790C5-5B53-A351-9FCB-8539502D321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2503" y="2875398"/>
            <a:ext cx="9526" cy="3815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4" name="Line 44">
            <a:extLst>
              <a:ext uri="{FF2B5EF4-FFF2-40B4-BE49-F238E27FC236}">
                <a16:creationId xmlns:a16="http://schemas.microsoft.com/office/drawing/2014/main" id="{641055A3-35A3-84C9-DB16-D25FFFAAF96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4430" y="1929826"/>
            <a:ext cx="3464" cy="63730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5" name="Line 44">
            <a:extLst>
              <a:ext uri="{FF2B5EF4-FFF2-40B4-BE49-F238E27FC236}">
                <a16:creationId xmlns:a16="http://schemas.microsoft.com/office/drawing/2014/main" id="{A9FA7158-3705-AA9B-48E4-FDAB093B80CC}"/>
              </a:ext>
            </a:extLst>
          </p:cNvPr>
          <p:cNvSpPr>
            <a:spLocks noChangeShapeType="1"/>
          </p:cNvSpPr>
          <p:nvPr/>
        </p:nvSpPr>
        <p:spPr bwMode="auto">
          <a:xfrm>
            <a:off x="7734193" y="1926361"/>
            <a:ext cx="3464" cy="63730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6" name="Line 44">
            <a:extLst>
              <a:ext uri="{FF2B5EF4-FFF2-40B4-BE49-F238E27FC236}">
                <a16:creationId xmlns:a16="http://schemas.microsoft.com/office/drawing/2014/main" id="{49C82A7B-6208-1BA0-B5B4-EBE20ACDAFD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270749" y="1780888"/>
            <a:ext cx="358774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0A9690-32DE-1978-3C18-F64D5CDB08C7}"/>
              </a:ext>
            </a:extLst>
          </p:cNvPr>
          <p:cNvSpPr txBox="1"/>
          <p:nvPr/>
        </p:nvSpPr>
        <p:spPr>
          <a:xfrm>
            <a:off x="4739640" y="5615774"/>
            <a:ext cx="4549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Storage Services</a:t>
            </a:r>
          </a:p>
        </p:txBody>
      </p:sp>
      <p:sp>
        <p:nvSpPr>
          <p:cNvPr id="38" name="Line 44">
            <a:extLst>
              <a:ext uri="{FF2B5EF4-FFF2-40B4-BE49-F238E27FC236}">
                <a16:creationId xmlns:a16="http://schemas.microsoft.com/office/drawing/2014/main" id="{9329E749-1032-4C79-4BFD-57A652510AF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884281" y="2712606"/>
            <a:ext cx="1194962" cy="103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39" name="Line 41">
            <a:extLst>
              <a:ext uri="{FF2B5EF4-FFF2-40B4-BE49-F238E27FC236}">
                <a16:creationId xmlns:a16="http://schemas.microsoft.com/office/drawing/2014/main" id="{375618E4-DD60-9839-DF01-58F12CCAFA7B}"/>
              </a:ext>
            </a:extLst>
          </p:cNvPr>
          <p:cNvSpPr>
            <a:spLocks noChangeShapeType="1"/>
          </p:cNvSpPr>
          <p:nvPr/>
        </p:nvSpPr>
        <p:spPr bwMode="auto">
          <a:xfrm>
            <a:off x="9761220" y="2968923"/>
            <a:ext cx="1432560" cy="0"/>
          </a:xfrm>
          <a:prstGeom prst="line">
            <a:avLst/>
          </a:prstGeom>
          <a:noFill/>
          <a:ln w="38100">
            <a:solidFill>
              <a:srgbClr val="0006F0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40" name="Picture 36" descr="XML Web Service Ice">
            <a:extLst>
              <a:ext uri="{FF2B5EF4-FFF2-40B4-BE49-F238E27FC236}">
                <a16:creationId xmlns:a16="http://schemas.microsoft.com/office/drawing/2014/main" id="{4CF210D3-DA84-1A6F-15B0-CA6C53981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9049" y="2371960"/>
            <a:ext cx="47148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3912F802-1D67-62D4-6137-7CCF7B18E65E}"/>
              </a:ext>
            </a:extLst>
          </p:cNvPr>
          <p:cNvSpPr txBox="1"/>
          <p:nvPr/>
        </p:nvSpPr>
        <p:spPr>
          <a:xfrm>
            <a:off x="11163718" y="1171583"/>
            <a:ext cx="715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/>
              <a:t>users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23CFC52-4921-4DB4-4EE1-FE5F28B1907B}"/>
              </a:ext>
            </a:extLst>
          </p:cNvPr>
          <p:cNvSpPr txBox="1"/>
          <p:nvPr/>
        </p:nvSpPr>
        <p:spPr>
          <a:xfrm>
            <a:off x="11166488" y="2872923"/>
            <a:ext cx="8113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ru-RU" dirty="0"/>
              <a:t>agents</a:t>
            </a:r>
            <a:endParaRPr lang="en-US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BAAFD0D-402D-F39B-D2A7-661309D3F133}"/>
              </a:ext>
            </a:extLst>
          </p:cNvPr>
          <p:cNvSpPr txBox="1"/>
          <p:nvPr/>
        </p:nvSpPr>
        <p:spPr>
          <a:xfrm>
            <a:off x="4564970" y="5960408"/>
            <a:ext cx="64423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/>
              <a:t>MatInf</a:t>
            </a:r>
            <a:r>
              <a:rPr lang="en-US" dirty="0"/>
              <a:t> – Research Data Management System</a:t>
            </a:r>
          </a:p>
        </p:txBody>
      </p:sp>
      <p:sp>
        <p:nvSpPr>
          <p:cNvPr id="44" name="Line 44">
            <a:extLst>
              <a:ext uri="{FF2B5EF4-FFF2-40B4-BE49-F238E27FC236}">
                <a16:creationId xmlns:a16="http://schemas.microsoft.com/office/drawing/2014/main" id="{3286740E-C1C3-C759-D74A-C6BFDCE951B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78755" y="4215824"/>
            <a:ext cx="8266" cy="50915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45" name="Line 44">
            <a:extLst>
              <a:ext uri="{FF2B5EF4-FFF2-40B4-BE49-F238E27FC236}">
                <a16:creationId xmlns:a16="http://schemas.microsoft.com/office/drawing/2014/main" id="{B8D708D9-BFAC-5196-010A-C06E886DFD0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183880" y="3550807"/>
            <a:ext cx="9478" cy="37965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144C9B11-3CC1-96E2-EF8F-0BD863FA49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72507" y="2590102"/>
            <a:ext cx="270338" cy="270338"/>
          </a:xfrm>
          <a:prstGeom prst="rect">
            <a:avLst/>
          </a:prstGeom>
        </p:spPr>
      </p:pic>
      <p:pic>
        <p:nvPicPr>
          <p:cNvPr id="47" name="Graphic 46">
            <a:extLst>
              <a:ext uri="{FF2B5EF4-FFF2-40B4-BE49-F238E27FC236}">
                <a16:creationId xmlns:a16="http://schemas.microsoft.com/office/drawing/2014/main" id="{F88A28B6-8854-01BF-E995-AFD923027E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43055" y="1597409"/>
            <a:ext cx="321445" cy="321445"/>
          </a:xfrm>
          <a:prstGeom prst="rect">
            <a:avLst/>
          </a:prstGeom>
        </p:spPr>
      </p:pic>
      <p:pic>
        <p:nvPicPr>
          <p:cNvPr id="48" name="Graphic 47">
            <a:extLst>
              <a:ext uri="{FF2B5EF4-FFF2-40B4-BE49-F238E27FC236}">
                <a16:creationId xmlns:a16="http://schemas.microsoft.com/office/drawing/2014/main" id="{A49CA8A6-4802-81D3-E1D5-5B7EB0B4DD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87929" y="1630330"/>
            <a:ext cx="279647" cy="279647"/>
          </a:xfrm>
          <a:prstGeom prst="rect">
            <a:avLst/>
          </a:prstGeom>
        </p:spPr>
      </p:pic>
      <p:pic>
        <p:nvPicPr>
          <p:cNvPr id="49" name="Graphic 48">
            <a:extLst>
              <a:ext uri="{FF2B5EF4-FFF2-40B4-BE49-F238E27FC236}">
                <a16:creationId xmlns:a16="http://schemas.microsoft.com/office/drawing/2014/main" id="{079A75E8-3F8C-6378-C7B6-C600630B03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90587" y="3951405"/>
            <a:ext cx="259181" cy="259181"/>
          </a:xfrm>
          <a:prstGeom prst="rect">
            <a:avLst/>
          </a:prstGeom>
        </p:spPr>
      </p:pic>
      <p:pic>
        <p:nvPicPr>
          <p:cNvPr id="50" name="Graphic 49">
            <a:extLst>
              <a:ext uri="{FF2B5EF4-FFF2-40B4-BE49-F238E27FC236}">
                <a16:creationId xmlns:a16="http://schemas.microsoft.com/office/drawing/2014/main" id="{6DC44AA0-4EBE-0AB5-3A4B-BD109D0E55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56658" y="3901640"/>
            <a:ext cx="354507" cy="354507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4ADB3DC2-2989-F320-E76C-C7B6F2AEEC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858156" y="3927522"/>
            <a:ext cx="300654" cy="300654"/>
          </a:xfrm>
          <a:prstGeom prst="rect">
            <a:avLst/>
          </a:prstGeom>
        </p:spPr>
      </p:pic>
      <p:pic>
        <p:nvPicPr>
          <p:cNvPr id="52" name="Graphic 51">
            <a:extLst>
              <a:ext uri="{FF2B5EF4-FFF2-40B4-BE49-F238E27FC236}">
                <a16:creationId xmlns:a16="http://schemas.microsoft.com/office/drawing/2014/main" id="{DF105CBD-AEEC-0866-83C0-D781D851D3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952994" y="5051548"/>
            <a:ext cx="269172" cy="327804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E547C9F4-9558-4FF6-27DC-CDB65EE865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51750" y="4909348"/>
            <a:ext cx="337016" cy="337016"/>
          </a:xfrm>
          <a:prstGeom prst="rect">
            <a:avLst/>
          </a:prstGeom>
        </p:spPr>
      </p:pic>
      <p:pic>
        <p:nvPicPr>
          <p:cNvPr id="54" name="Graphic 53">
            <a:extLst>
              <a:ext uri="{FF2B5EF4-FFF2-40B4-BE49-F238E27FC236}">
                <a16:creationId xmlns:a16="http://schemas.microsoft.com/office/drawing/2014/main" id="{2703C081-92D2-8B8C-C9C7-6B1272B922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88610" y="2477598"/>
            <a:ext cx="653299" cy="493958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4824BBBB-80E0-0C84-87E1-4A8E69DEB06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231954" y="1469657"/>
            <a:ext cx="586666" cy="586666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F1B2EADD-A1DE-5B6D-1344-30957BC52D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065642" y="2223667"/>
            <a:ext cx="551030" cy="551030"/>
          </a:xfrm>
          <a:prstGeom prst="rect">
            <a:avLst/>
          </a:pr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046A6FB3-D123-27EF-F718-082962F486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407331" y="3266888"/>
            <a:ext cx="258790" cy="258790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BF1EEDF5-91AB-AF29-8CAB-07D3B39CAFB1}"/>
              </a:ext>
            </a:extLst>
          </p:cNvPr>
          <p:cNvSpPr/>
          <p:nvPr/>
        </p:nvSpPr>
        <p:spPr>
          <a:xfrm>
            <a:off x="9540240" y="4644210"/>
            <a:ext cx="1158240" cy="635077"/>
          </a:xfrm>
          <a:prstGeom prst="rect">
            <a:avLst/>
          </a:prstGeom>
          <a:solidFill>
            <a:srgbClr val="FFFFC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Apache</a:t>
            </a:r>
          </a:p>
          <a:p>
            <a:pPr algn="r"/>
            <a:r>
              <a:rPr lang="en-US" dirty="0">
                <a:solidFill>
                  <a:schemeClr val="tx1"/>
                </a:solidFill>
              </a:rPr>
              <a:t>Kafka</a:t>
            </a:r>
          </a:p>
        </p:txBody>
      </p:sp>
      <p:sp>
        <p:nvSpPr>
          <p:cNvPr id="59" name="AutoShape 10">
            <a:extLst>
              <a:ext uri="{FF2B5EF4-FFF2-40B4-BE49-F238E27FC236}">
                <a16:creationId xmlns:a16="http://schemas.microsoft.com/office/drawing/2014/main" id="{46032161-D1E8-2FD2-F549-4FD390C32A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72601" y="4419492"/>
            <a:ext cx="1493520" cy="1551706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6620051-8ADC-4551-EA5E-6EEB8358A2BF}"/>
              </a:ext>
            </a:extLst>
          </p:cNvPr>
          <p:cNvSpPr txBox="1"/>
          <p:nvPr/>
        </p:nvSpPr>
        <p:spPr>
          <a:xfrm>
            <a:off x="9370258" y="5615774"/>
            <a:ext cx="14958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Message Bus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E6BFBD83-2D8E-136F-94B7-DD1AD4B631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9589708" y="4792255"/>
            <a:ext cx="274242" cy="293297"/>
          </a:xfrm>
          <a:prstGeom prst="rect">
            <a:avLst/>
          </a:prstGeom>
        </p:spPr>
      </p:pic>
      <p:sp>
        <p:nvSpPr>
          <p:cNvPr id="62" name="Line 44">
            <a:extLst>
              <a:ext uri="{FF2B5EF4-FFF2-40B4-BE49-F238E27FC236}">
                <a16:creationId xmlns:a16="http://schemas.microsoft.com/office/drawing/2014/main" id="{8A5C4665-A209-B432-175F-69B176F336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136113" y="3556349"/>
            <a:ext cx="0" cy="37610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BCC87398-23F2-FC1A-FA05-4F03A604B5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982200" y="3252367"/>
            <a:ext cx="304800" cy="304800"/>
          </a:xfrm>
          <a:prstGeom prst="rect">
            <a:avLst/>
          </a:prstGeom>
        </p:spPr>
      </p:pic>
      <p:sp>
        <p:nvSpPr>
          <p:cNvPr id="64" name="Line 44">
            <a:extLst>
              <a:ext uri="{FF2B5EF4-FFF2-40B4-BE49-F238E27FC236}">
                <a16:creationId xmlns:a16="http://schemas.microsoft.com/office/drawing/2014/main" id="{ED0DE479-8E58-9866-CB5C-F2D8EF15F42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766299" y="2596228"/>
            <a:ext cx="33210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65" name="Line 41">
            <a:extLst>
              <a:ext uri="{FF2B5EF4-FFF2-40B4-BE49-F238E27FC236}">
                <a16:creationId xmlns:a16="http://schemas.microsoft.com/office/drawing/2014/main" id="{0BD966E6-6C72-B677-0B2F-BC032877BDC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68940" y="2511723"/>
            <a:ext cx="617219" cy="0"/>
          </a:xfrm>
          <a:prstGeom prst="line">
            <a:avLst/>
          </a:prstGeom>
          <a:noFill/>
          <a:ln w="38100">
            <a:solidFill>
              <a:srgbClr val="0006F0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66" name="AutoShape 10">
            <a:extLst>
              <a:ext uri="{FF2B5EF4-FFF2-40B4-BE49-F238E27FC236}">
                <a16:creationId xmlns:a16="http://schemas.microsoft.com/office/drawing/2014/main" id="{D1E9F6FF-5EDE-3F49-56D1-DD0BD55E9D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19" y="1211168"/>
            <a:ext cx="3862587" cy="1164899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98D92179-E002-7FE3-21CC-4E23F6B68409}"/>
              </a:ext>
            </a:extLst>
          </p:cNvPr>
          <p:cNvSpPr/>
          <p:nvPr/>
        </p:nvSpPr>
        <p:spPr>
          <a:xfrm>
            <a:off x="104354" y="819044"/>
            <a:ext cx="4065006" cy="4118294"/>
          </a:xfrm>
          <a:prstGeom prst="rect">
            <a:avLst/>
          </a:prstGeom>
          <a:solidFill>
            <a:srgbClr val="00D3F0">
              <a:alpha val="1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8" name="AutoShape 10">
            <a:extLst>
              <a:ext uri="{FF2B5EF4-FFF2-40B4-BE49-F238E27FC236}">
                <a16:creationId xmlns:a16="http://schemas.microsoft.com/office/drawing/2014/main" id="{3654B8F8-3B00-D048-E5CF-07CFC05472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2419" y="2491328"/>
            <a:ext cx="3862587" cy="2010719"/>
          </a:xfrm>
          <a:prstGeom prst="flowChartAlternateProcess">
            <a:avLst/>
          </a:prstGeom>
          <a:solidFill>
            <a:srgbClr val="3366FF">
              <a:alpha val="2000"/>
            </a:srgbClr>
          </a:solidFill>
          <a:ln w="12700">
            <a:solidFill>
              <a:srgbClr val="3366FF"/>
            </a:solidFill>
            <a:miter lim="800000"/>
            <a:headEnd/>
            <a:tailEnd/>
          </a:ln>
          <a:effectLst/>
        </p:spPr>
        <p:txBody>
          <a:bodyPr anchor="ctr"/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en-US" altLang="ru-RU" b="1" dirty="0">
              <a:solidFill>
                <a:schemeClr val="tx1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DA98F15-D047-7D4A-AA04-A0E060A751E9}"/>
              </a:ext>
            </a:extLst>
          </p:cNvPr>
          <p:cNvSpPr txBox="1"/>
          <p:nvPr/>
        </p:nvSpPr>
        <p:spPr>
          <a:xfrm>
            <a:off x="422684" y="4578926"/>
            <a:ext cx="336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External Type Support Services</a:t>
            </a: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D63622BD-AC0D-3A44-684C-BBDDCB359589}"/>
              </a:ext>
            </a:extLst>
          </p:cNvPr>
          <p:cNvSpPr/>
          <p:nvPr/>
        </p:nvSpPr>
        <p:spPr>
          <a:xfrm>
            <a:off x="660845" y="3018001"/>
            <a:ext cx="1720218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5876869-3FDF-9703-5BF3-B5A804610C86}"/>
              </a:ext>
            </a:extLst>
          </p:cNvPr>
          <p:cNvSpPr/>
          <p:nvPr/>
        </p:nvSpPr>
        <p:spPr>
          <a:xfrm>
            <a:off x="659335" y="3804144"/>
            <a:ext cx="1721727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Data Extraction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52D7828E-59CF-B2FF-AC7C-0B70850A9A4D}"/>
              </a:ext>
            </a:extLst>
          </p:cNvPr>
          <p:cNvSpPr/>
          <p:nvPr/>
        </p:nvSpPr>
        <p:spPr>
          <a:xfrm>
            <a:off x="657823" y="1727203"/>
            <a:ext cx="1721727" cy="322119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Visualisation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AE830F4-9B8C-4C42-0579-FA34816E87CC}"/>
              </a:ext>
            </a:extLst>
          </p:cNvPr>
          <p:cNvSpPr txBox="1"/>
          <p:nvPr/>
        </p:nvSpPr>
        <p:spPr>
          <a:xfrm>
            <a:off x="451164" y="2477352"/>
            <a:ext cx="336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Web API Services</a:t>
            </a:r>
          </a:p>
        </p:txBody>
      </p:sp>
      <p:sp>
        <p:nvSpPr>
          <p:cNvPr id="74" name="Line 44">
            <a:extLst>
              <a:ext uri="{FF2B5EF4-FFF2-40B4-BE49-F238E27FC236}">
                <a16:creationId xmlns:a16="http://schemas.microsoft.com/office/drawing/2014/main" id="{ED780B0F-E7CD-9FC1-6CBF-B409C34B4A8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70499" y="3969918"/>
            <a:ext cx="455251" cy="559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                                      </a:t>
            </a:r>
            <a:endParaRPr lang="ru-RU" dirty="0"/>
          </a:p>
        </p:txBody>
      </p:sp>
      <p:sp>
        <p:nvSpPr>
          <p:cNvPr id="75" name="Line 44">
            <a:extLst>
              <a:ext uri="{FF2B5EF4-FFF2-40B4-BE49-F238E27FC236}">
                <a16:creationId xmlns:a16="http://schemas.microsoft.com/office/drawing/2014/main" id="{27B27EF7-5435-186C-4445-43FBBD3AAC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73674" y="3163467"/>
            <a:ext cx="455251" cy="24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                                      </a:t>
            </a:r>
            <a:endParaRPr lang="ru-RU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34F26BDF-CFCE-5895-BC0E-78552B1870DC}"/>
              </a:ext>
            </a:extLst>
          </p:cNvPr>
          <p:cNvSpPr txBox="1"/>
          <p:nvPr/>
        </p:nvSpPr>
        <p:spPr>
          <a:xfrm>
            <a:off x="496884" y="1189572"/>
            <a:ext cx="3367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spcBef>
                <a:spcPct val="0"/>
              </a:spcBef>
            </a:pPr>
            <a:r>
              <a:rPr lang="en-US" altLang="ru-RU" b="1" dirty="0">
                <a:solidFill>
                  <a:schemeClr val="tx1"/>
                </a:solidFill>
              </a:rPr>
              <a:t>Web Application</a:t>
            </a:r>
          </a:p>
        </p:txBody>
      </p:sp>
      <p:sp>
        <p:nvSpPr>
          <p:cNvPr id="77" name="Line 44">
            <a:extLst>
              <a:ext uri="{FF2B5EF4-FFF2-40B4-BE49-F238E27FC236}">
                <a16:creationId xmlns:a16="http://schemas.microsoft.com/office/drawing/2014/main" id="{BAE45CDF-FE50-1C32-EF82-CAC4A675604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373674" y="1890927"/>
            <a:ext cx="455251" cy="241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dirty="0"/>
              <a:t>                                       </a:t>
            </a:r>
            <a:endParaRPr lang="ru-RU" dirty="0"/>
          </a:p>
        </p:txBody>
      </p:sp>
      <p:sp>
        <p:nvSpPr>
          <p:cNvPr id="78" name="Text Box 40">
            <a:extLst>
              <a:ext uri="{FF2B5EF4-FFF2-40B4-BE49-F238E27FC236}">
                <a16:creationId xmlns:a16="http://schemas.microsoft.com/office/drawing/2014/main" id="{BE32BEC6-C60E-125D-39C1-3E22047CC0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91043" y="2680548"/>
            <a:ext cx="48763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accent2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defRPr sz="2000">
                <a:solidFill>
                  <a:schemeClr val="accent2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defRPr>
                <a:solidFill>
                  <a:schemeClr val="accent2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defRPr sz="1600">
                <a:solidFill>
                  <a:schemeClr val="accent2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chemeClr val="accent2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ru-RU" sz="1800" dirty="0">
                <a:solidFill>
                  <a:schemeClr val="tx1"/>
                </a:solidFill>
                <a:latin typeface="+mj-lt"/>
              </a:rPr>
              <a:t>API</a:t>
            </a:r>
            <a:endParaRPr lang="ru-RU" altLang="ru-RU" sz="18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79" name="Picture 36" descr="XML Web Service Ice">
            <a:extLst>
              <a:ext uri="{FF2B5EF4-FFF2-40B4-BE49-F238E27FC236}">
                <a16:creationId xmlns:a16="http://schemas.microsoft.com/office/drawing/2014/main" id="{2DA65EB3-A00D-AD39-D2BC-92F7917E9B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499" y="2419585"/>
            <a:ext cx="471488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" name="Line 44">
            <a:extLst>
              <a:ext uri="{FF2B5EF4-FFF2-40B4-BE49-F238E27FC236}">
                <a16:creationId xmlns:a16="http://schemas.microsoft.com/office/drawing/2014/main" id="{2CC29E69-5AC6-2EA3-E4F2-9647777F99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457825" y="2721821"/>
            <a:ext cx="1230643" cy="1070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F618229F-6969-AD23-FB10-655A2F2F2AF2}"/>
              </a:ext>
            </a:extLst>
          </p:cNvPr>
          <p:cNvSpPr/>
          <p:nvPr/>
        </p:nvSpPr>
        <p:spPr>
          <a:xfrm>
            <a:off x="2813184" y="3640898"/>
            <a:ext cx="682791" cy="652677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2" name="Graphic 81">
            <a:extLst>
              <a:ext uri="{FF2B5EF4-FFF2-40B4-BE49-F238E27FC236}">
                <a16:creationId xmlns:a16="http://schemas.microsoft.com/office/drawing/2014/main" id="{1B2E39BA-E66E-EA21-FF38-BBCC230171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34782" y="3694066"/>
            <a:ext cx="653299" cy="493958"/>
          </a:xfrm>
          <a:prstGeom prst="rect">
            <a:avLst/>
          </a:prstGeom>
        </p:spPr>
      </p:pic>
      <p:sp>
        <p:nvSpPr>
          <p:cNvPr id="83" name="Rectangle 82">
            <a:extLst>
              <a:ext uri="{FF2B5EF4-FFF2-40B4-BE49-F238E27FC236}">
                <a16:creationId xmlns:a16="http://schemas.microsoft.com/office/drawing/2014/main" id="{F7565AD8-1F30-E22E-9D13-6A8342069465}"/>
              </a:ext>
            </a:extLst>
          </p:cNvPr>
          <p:cNvSpPr/>
          <p:nvPr/>
        </p:nvSpPr>
        <p:spPr>
          <a:xfrm>
            <a:off x="2822709" y="2859848"/>
            <a:ext cx="682791" cy="652677"/>
          </a:xfrm>
          <a:prstGeom prst="rect">
            <a:avLst/>
          </a:prstGeom>
          <a:solidFill>
            <a:srgbClr val="0006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4" name="Graphic 83">
            <a:extLst>
              <a:ext uri="{FF2B5EF4-FFF2-40B4-BE49-F238E27FC236}">
                <a16:creationId xmlns:a16="http://schemas.microsoft.com/office/drawing/2014/main" id="{FBF153D0-69D7-C280-C016-35EDEB7C8E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44307" y="2913016"/>
            <a:ext cx="653299" cy="493958"/>
          </a:xfrm>
          <a:prstGeom prst="rect">
            <a:avLst/>
          </a:prstGeom>
        </p:spPr>
      </p:pic>
      <p:pic>
        <p:nvPicPr>
          <p:cNvPr id="85" name="Graphic 84">
            <a:extLst>
              <a:ext uri="{FF2B5EF4-FFF2-40B4-BE49-F238E27FC236}">
                <a16:creationId xmlns:a16="http://schemas.microsoft.com/office/drawing/2014/main" id="{652057FE-7467-B05E-F955-3C74BAFDEF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814638" y="1617877"/>
            <a:ext cx="834748" cy="542925"/>
          </a:xfrm>
          <a:prstGeom prst="rect">
            <a:avLst/>
          </a:prstGeom>
        </p:spPr>
      </p:pic>
      <p:sp>
        <p:nvSpPr>
          <p:cNvPr id="86" name="Line 44">
            <a:extLst>
              <a:ext uri="{FF2B5EF4-FFF2-40B4-BE49-F238E27FC236}">
                <a16:creationId xmlns:a16="http://schemas.microsoft.com/office/drawing/2014/main" id="{2AE42F35-E72E-437F-B305-7EE560066F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495674" y="2951377"/>
            <a:ext cx="1695450" cy="1037269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87" name="Line 44">
            <a:extLst>
              <a:ext uri="{FF2B5EF4-FFF2-40B4-BE49-F238E27FC236}">
                <a16:creationId xmlns:a16="http://schemas.microsoft.com/office/drawing/2014/main" id="{E1E2F234-00AE-013A-0693-A184D671D5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24249" y="2760877"/>
            <a:ext cx="1504950" cy="4286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88" name="Line 44">
            <a:extLst>
              <a:ext uri="{FF2B5EF4-FFF2-40B4-BE49-F238E27FC236}">
                <a16:creationId xmlns:a16="http://schemas.microsoft.com/office/drawing/2014/main" id="{735D7E40-7317-FC6D-6EDF-B4647FE36B5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629024" y="1902670"/>
            <a:ext cx="1438276" cy="65818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pic>
        <p:nvPicPr>
          <p:cNvPr id="89" name="Graphic 88">
            <a:extLst>
              <a:ext uri="{FF2B5EF4-FFF2-40B4-BE49-F238E27FC236}">
                <a16:creationId xmlns:a16="http://schemas.microsoft.com/office/drawing/2014/main" id="{E8B1A989-8905-AD78-6000-3C4DEEF07F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544051" y="3941977"/>
            <a:ext cx="285750" cy="285750"/>
          </a:xfrm>
          <a:prstGeom prst="rect">
            <a:avLst/>
          </a:prstGeom>
        </p:spPr>
      </p:pic>
      <p:sp>
        <p:nvSpPr>
          <p:cNvPr id="90" name="Rectangle 89">
            <a:extLst>
              <a:ext uri="{FF2B5EF4-FFF2-40B4-BE49-F238E27FC236}">
                <a16:creationId xmlns:a16="http://schemas.microsoft.com/office/drawing/2014/main" id="{3B39749F-A385-F2AC-B023-3B617197CFA2}"/>
              </a:ext>
            </a:extLst>
          </p:cNvPr>
          <p:cNvSpPr/>
          <p:nvPr/>
        </p:nvSpPr>
        <p:spPr>
          <a:xfrm>
            <a:off x="9496425" y="3917952"/>
            <a:ext cx="1114425" cy="322119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dirty="0">
                <a:solidFill>
                  <a:schemeClr val="tx1"/>
                </a:solidFill>
              </a:rPr>
              <a:t>Queue</a:t>
            </a:r>
          </a:p>
        </p:txBody>
      </p:sp>
      <p:sp>
        <p:nvSpPr>
          <p:cNvPr id="91" name="Line 44">
            <a:extLst>
              <a:ext uri="{FF2B5EF4-FFF2-40B4-BE49-F238E27FC236}">
                <a16:creationId xmlns:a16="http://schemas.microsoft.com/office/drawing/2014/main" id="{A68240A9-10AB-7DC1-ECF1-F2CEAE239BB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0136113" y="4223099"/>
            <a:ext cx="0" cy="46182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B5E499F-24DC-D1F5-813B-0D7368979E69}"/>
              </a:ext>
            </a:extLst>
          </p:cNvPr>
          <p:cNvSpPr/>
          <p:nvPr/>
        </p:nvSpPr>
        <p:spPr>
          <a:xfrm>
            <a:off x="9098643" y="2456060"/>
            <a:ext cx="682791" cy="652677"/>
          </a:xfrm>
          <a:prstGeom prst="rect">
            <a:avLst/>
          </a:prstGeom>
          <a:solidFill>
            <a:srgbClr val="00D3F0">
              <a:alpha val="2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569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4797</TotalTime>
  <Words>5443</Words>
  <Application>Microsoft Office PowerPoint</Application>
  <PresentationFormat>Widescreen</PresentationFormat>
  <Paragraphs>1039</Paragraphs>
  <Slides>63</Slides>
  <Notes>63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72" baseType="lpstr">
      <vt:lpstr>Arial</vt:lpstr>
      <vt:lpstr>Calibri</vt:lpstr>
      <vt:lpstr>Calibri Light</vt:lpstr>
      <vt:lpstr>Cambria Math</vt:lpstr>
      <vt:lpstr>Cascadia Mono</vt:lpstr>
      <vt:lpstr>Courier New</vt:lpstr>
      <vt:lpstr>Inter</vt:lpstr>
      <vt:lpstr>Slack-Lato</vt:lpstr>
      <vt:lpstr>Office</vt:lpstr>
      <vt:lpstr>Research Data Management System (MatInf):  Materials Data Infrastructure</vt:lpstr>
      <vt:lpstr>Agenda Part I     Agenda Part II (MDI)</vt:lpstr>
      <vt:lpstr>Materials Science Specifics</vt:lpstr>
      <vt:lpstr>Flexibility and Extensibility</vt:lpstr>
      <vt:lpstr>Database Schema</vt:lpstr>
      <vt:lpstr>Ways of customization</vt:lpstr>
      <vt:lpstr>User-Defined Type Support</vt:lpstr>
      <vt:lpstr>No-Code Customisation: Object Type Template </vt:lpstr>
      <vt:lpstr>Search</vt:lpstr>
      <vt:lpstr>Documents workflow: Standardisation, Testing, Extraction</vt:lpstr>
      <vt:lpstr>RDMS UDT API: Validation flexibility</vt:lpstr>
      <vt:lpstr>UDT configuration: Data Extraction (external Web Service)</vt:lpstr>
      <vt:lpstr>RDMS: Data Visualization</vt:lpstr>
      <vt:lpstr>Sliders in data visualizations </vt:lpstr>
      <vt:lpstr>MatInf Architecture</vt:lpstr>
      <vt:lpstr>RDMS DropZone Tasks: Batch Data Validation &amp; Import</vt:lpstr>
      <vt:lpstr>RDMS Drop Zone: Staged Files (before import)</vt:lpstr>
      <vt:lpstr>Graphs: Linking Objects</vt:lpstr>
      <vt:lpstr>Graph visualisation</vt:lpstr>
      <vt:lpstr>Data Integration</vt:lpstr>
      <vt:lpstr>Data Acquisition API: Dashboards &amp; Datasets</vt:lpstr>
      <vt:lpstr>Flexible data queries for advances users</vt:lpstr>
      <vt:lpstr>Reports &amp; Statistics: Objects</vt:lpstr>
      <vt:lpstr>Reports &amp; Statistics: Users</vt:lpstr>
      <vt:lpstr>Core RDMS Contributions</vt:lpstr>
      <vt:lpstr>Conclusion1: Data structures</vt:lpstr>
      <vt:lpstr>Conclusion2: Functionality</vt:lpstr>
      <vt:lpstr>Conclusion3: towards AI-ready datasets</vt:lpstr>
      <vt:lpstr>High-throughput Experiments &amp; Research Data Management</vt:lpstr>
      <vt:lpstr>Materials Discovery and Interfaces (MDI) Chair</vt:lpstr>
      <vt:lpstr>What we do: Combinatorial Magnetron Sputtering</vt:lpstr>
      <vt:lpstr>Materials Discovery and Interfaces (MDI) Research</vt:lpstr>
      <vt:lpstr>Object Graph as a Research Workflow Representation</vt:lpstr>
      <vt:lpstr>Use Case: Sample Transformation Workflow</vt:lpstr>
      <vt:lpstr>Integration of heterogeneous measurements</vt:lpstr>
      <vt:lpstr>Data extraction: adding data to Compositions (MAs)</vt:lpstr>
      <vt:lpstr>Data Integration</vt:lpstr>
      <vt:lpstr>Handovers Workflow: Tracking Samples</vt:lpstr>
      <vt:lpstr>Tracking Samples or Handover event: initialisation</vt:lpstr>
      <vt:lpstr>Tracking Samples or Handover event: delivering / delivered</vt:lpstr>
      <vt:lpstr>Tracking Samples or Handover event: user overview</vt:lpstr>
      <vt:lpstr>Tracking Samples or Handover event: project overview</vt:lpstr>
      <vt:lpstr>RDMS: Is my data safe?</vt:lpstr>
      <vt:lpstr>Live Demo: Getting a Composition-Property Dataset</vt:lpstr>
      <vt:lpstr>Motivation: Referencing Data in Papers</vt:lpstr>
      <vt:lpstr>Data publication requirements: Nature Scientific Data case</vt:lpstr>
      <vt:lpstr>CRC 1625 Repository on FAIRsharing.org</vt:lpstr>
      <vt:lpstr>Data Publication workflow: a plan</vt:lpstr>
      <vt:lpstr>Dual Data Access Publication Strategy </vt:lpstr>
      <vt:lpstr>Reproducibility via executable documents</vt:lpstr>
      <vt:lpstr>Reproducibility: a persistent link to an executable</vt:lpstr>
      <vt:lpstr>Reproducibility example: an EDX visualization</vt:lpstr>
      <vt:lpstr>Triad for a perfect publication support</vt:lpstr>
      <vt:lpstr>Licenses in objects</vt:lpstr>
      <vt:lpstr>RDMS Access Levels</vt:lpstr>
      <vt:lpstr>Data publication</vt:lpstr>
      <vt:lpstr>Data snapshot script</vt:lpstr>
      <vt:lpstr>DOI: Snapshot archival (publication) script</vt:lpstr>
      <vt:lpstr>Data Availability Statement</vt:lpstr>
      <vt:lpstr>Code Availability Statement</vt:lpstr>
      <vt:lpstr>Summary: publication workflow</vt:lpstr>
      <vt:lpstr>RDMS Free Playground</vt:lpstr>
      <vt:lpstr>Outlook: Architecture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Günther, Franziska, Dr.</dc:creator>
  <cp:lastModifiedBy>Dudarev, Victor</cp:lastModifiedBy>
  <cp:revision>443</cp:revision>
  <cp:lastPrinted>2021-07-01T07:54:40Z</cp:lastPrinted>
  <dcterms:created xsi:type="dcterms:W3CDTF">2018-11-13T11:45:51Z</dcterms:created>
  <dcterms:modified xsi:type="dcterms:W3CDTF">2026-09-22T10:23:07Z</dcterms:modified>
</cp:coreProperties>
</file>